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70" r:id="rId6"/>
    <p:sldId id="406" r:id="rId7"/>
    <p:sldId id="276" r:id="rId8"/>
    <p:sldId id="277" r:id="rId9"/>
    <p:sldId id="260" r:id="rId10"/>
    <p:sldId id="279" r:id="rId11"/>
    <p:sldId id="414" r:id="rId12"/>
    <p:sldId id="409" r:id="rId13"/>
    <p:sldId id="410" r:id="rId14"/>
    <p:sldId id="411" r:id="rId15"/>
    <p:sldId id="408" r:id="rId16"/>
    <p:sldId id="261" r:id="rId17"/>
    <p:sldId id="272" r:id="rId18"/>
    <p:sldId id="271" r:id="rId19"/>
    <p:sldId id="262" r:id="rId20"/>
    <p:sldId id="412" r:id="rId21"/>
    <p:sldId id="275" r:id="rId22"/>
    <p:sldId id="263" r:id="rId23"/>
    <p:sldId id="264" r:id="rId24"/>
    <p:sldId id="342" r:id="rId25"/>
    <p:sldId id="343" r:id="rId26"/>
    <p:sldId id="344" r:id="rId27"/>
    <p:sldId id="491" r:id="rId28"/>
    <p:sldId id="265" r:id="rId29"/>
    <p:sldId id="274" r:id="rId30"/>
    <p:sldId id="273" r:id="rId31"/>
    <p:sldId id="259" r:id="rId32"/>
    <p:sldId id="266" r:id="rId33"/>
    <p:sldId id="267" r:id="rId34"/>
    <p:sldId id="268" r:id="rId35"/>
    <p:sldId id="350" r:id="rId36"/>
    <p:sldId id="351" r:id="rId37"/>
    <p:sldId id="280" r:id="rId38"/>
    <p:sldId id="269" r:id="rId39"/>
    <p:sldId id="283" r:id="rId40"/>
    <p:sldId id="282" r:id="rId41"/>
    <p:sldId id="284" r:id="rId42"/>
    <p:sldId id="281" r:id="rId43"/>
    <p:sldId id="285" r:id="rId44"/>
    <p:sldId id="286" r:id="rId45"/>
    <p:sldId id="287" r:id="rId46"/>
    <p:sldId id="290" r:id="rId47"/>
    <p:sldId id="288" r:id="rId48"/>
    <p:sldId id="289" r:id="rId49"/>
    <p:sldId id="292" r:id="rId50"/>
    <p:sldId id="293" r:id="rId51"/>
    <p:sldId id="352" r:id="rId52"/>
    <p:sldId id="294" r:id="rId53"/>
    <p:sldId id="295" r:id="rId54"/>
    <p:sldId id="296" r:id="rId55"/>
    <p:sldId id="297" r:id="rId56"/>
    <p:sldId id="298" r:id="rId57"/>
    <p:sldId id="299" r:id="rId58"/>
    <p:sldId id="353" r:id="rId59"/>
    <p:sldId id="300" r:id="rId60"/>
    <p:sldId id="302" r:id="rId61"/>
    <p:sldId id="301" r:id="rId62"/>
    <p:sldId id="303" r:id="rId63"/>
    <p:sldId id="304" r:id="rId64"/>
    <p:sldId id="305" r:id="rId65"/>
    <p:sldId id="322" r:id="rId66"/>
    <p:sldId id="355" r:id="rId67"/>
    <p:sldId id="323" r:id="rId68"/>
    <p:sldId id="324" r:id="rId69"/>
    <p:sldId id="325" r:id="rId70"/>
    <p:sldId id="354" r:id="rId71"/>
    <p:sldId id="329" r:id="rId72"/>
    <p:sldId id="330" r:id="rId73"/>
    <p:sldId id="327" r:id="rId74"/>
    <p:sldId id="328" r:id="rId75"/>
    <p:sldId id="326" r:id="rId76"/>
    <p:sldId id="331" r:id="rId77"/>
    <p:sldId id="332" r:id="rId78"/>
    <p:sldId id="333" r:id="rId79"/>
    <p:sldId id="334" r:id="rId80"/>
    <p:sldId id="335" r:id="rId81"/>
    <p:sldId id="336" r:id="rId82"/>
    <p:sldId id="337" r:id="rId83"/>
    <p:sldId id="340" r:id="rId84"/>
    <p:sldId id="34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CB8BA0-26B9-4245-9D68-6D98FAFB699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6CB8BA0-26B9-4245-9D68-6D98FAFB699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6CB8BA0-26B9-4245-9D68-6D98FAFB699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6CB8BA0-26B9-4245-9D68-6D98FAFB699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6CB8BA0-26B9-4245-9D68-6D98FAFB699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A6CB8BA0-26B9-4245-9D68-6D98FAFB699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6CB8BA0-26B9-4245-9D68-6D98FAFB699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CB8BA0-26B9-4245-9D68-6D98FAFB699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B8BA0-26B9-4245-9D68-6D98FAFB699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6CB8BA0-26B9-4245-9D68-6D98FAFB699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6CB8BA0-26B9-4245-9D68-6D98FAFB699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8ABAD-53BC-4656-A290-BEE5FDA5D56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B8BA0-26B9-4245-9D68-6D98FAFB6991}"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8ABAD-53BC-4656-A290-BEE5FDA5D56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720" y="1516380"/>
            <a:ext cx="8517890" cy="2084070"/>
          </a:xfrm>
        </p:spPr>
        <p:txBody>
          <a:bodyPr>
            <a:normAutofit/>
          </a:bodyPr>
          <a:lstStyle/>
          <a:p>
            <a:r>
              <a:rPr lang="en-IN" dirty="0" smtClean="0"/>
              <a:t>CARDIAC CONDUCTION SYSTEM:</a:t>
            </a:r>
            <a:br>
              <a:rPr lang="en-IN" dirty="0" smtClean="0"/>
            </a:br>
            <a:r>
              <a:rPr lang="en-IN" dirty="0" smtClean="0"/>
              <a:t>ANATOMY AND BASIC PHYSIOLOGY</a:t>
            </a:r>
            <a:endParaRPr lang="en-IN" dirty="0" smtClean="0"/>
          </a:p>
        </p:txBody>
      </p:sp>
      <p:sp>
        <p:nvSpPr>
          <p:cNvPr id="3" name="Subtitle 2"/>
          <p:cNvSpPr>
            <a:spLocks noGrp="1"/>
          </p:cNvSpPr>
          <p:nvPr>
            <p:ph type="subTitle" idx="1"/>
          </p:nvPr>
        </p:nvSpPr>
        <p:spPr/>
        <p:txBody>
          <a:bodyPr/>
          <a:lstStyle/>
          <a:p>
            <a:r>
              <a:rPr lang="en-IN" dirty="0" err="1" smtClean="0"/>
              <a:t>Dr.Govind</a:t>
            </a:r>
            <a:r>
              <a:rPr lang="en-IN" dirty="0" smtClean="0"/>
              <a:t> SMK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a:t>
            </a:r>
            <a:endParaRPr lang="en-US"/>
          </a:p>
        </p:txBody>
      </p:sp>
      <p:pic>
        <p:nvPicPr>
          <p:cNvPr id="4" name="Content Placeholder 3" descr="potencial-accion-cardiaco-3"/>
          <p:cNvPicPr>
            <a:picLocks noChangeAspect="1"/>
          </p:cNvPicPr>
          <p:nvPr>
            <p:ph idx="1"/>
          </p:nvPr>
        </p:nvPicPr>
        <p:blipFill>
          <a:blip r:embed="rId1"/>
          <a:stretch>
            <a:fillRect/>
          </a:stretch>
        </p:blipFill>
        <p:spPr>
          <a:xfrm>
            <a:off x="930275" y="188595"/>
            <a:ext cx="7183755" cy="62547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action potential"/>
          <p:cNvPicPr>
            <a:picLocks noChangeAspect="1"/>
          </p:cNvPicPr>
          <p:nvPr>
            <p:ph idx="1"/>
          </p:nvPr>
        </p:nvPicPr>
        <p:blipFill>
          <a:blip r:embed="rId1"/>
          <a:stretch>
            <a:fillRect/>
          </a:stretch>
        </p:blipFill>
        <p:spPr>
          <a:xfrm>
            <a:off x="251460" y="332740"/>
            <a:ext cx="8276590" cy="64687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440px-Currents_responsible_for_the_cardiac_action_potential"/>
          <p:cNvPicPr>
            <a:picLocks noChangeAspect="1"/>
          </p:cNvPicPr>
          <p:nvPr>
            <p:ph idx="1"/>
          </p:nvPr>
        </p:nvPicPr>
        <p:blipFill>
          <a:blip r:embed="rId1"/>
          <a:stretch>
            <a:fillRect/>
          </a:stretch>
        </p:blipFill>
        <p:spPr>
          <a:xfrm>
            <a:off x="539750" y="404495"/>
            <a:ext cx="7839075" cy="58794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cardiac-channelopathies-1"/>
          <p:cNvPicPr>
            <a:picLocks noChangeAspect="1"/>
          </p:cNvPicPr>
          <p:nvPr>
            <p:ph idx="1"/>
          </p:nvPr>
        </p:nvPicPr>
        <p:blipFill>
          <a:blip r:embed="rId1"/>
          <a:stretch>
            <a:fillRect/>
          </a:stretch>
        </p:blipFill>
        <p:spPr>
          <a:xfrm>
            <a:off x="457200" y="422275"/>
            <a:ext cx="8009890" cy="60140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3" name="Content Placeholder 2"/>
          <p:cNvSpPr>
            <a:spLocks noGrp="1"/>
          </p:cNvSpPr>
          <p:nvPr>
            <p:ph sz="half" idx="1"/>
          </p:nvPr>
        </p:nvSpPr>
        <p:spPr/>
        <p:txBody>
          <a:bodyPr>
            <a:noAutofit/>
          </a:bodyPr>
          <a:p>
            <a:r>
              <a:rPr lang="en-US" sz="1800">
                <a:sym typeface="+mn-ea"/>
              </a:rPr>
              <a:t>Potassium current (IK1) is the principal current during phase 4 and determines the resting membrane potential of the myocyte. </a:t>
            </a:r>
            <a:endParaRPr lang="en-US" sz="1800"/>
          </a:p>
          <a:p>
            <a:pPr marL="0" indent="0">
              <a:buNone/>
            </a:pPr>
            <a:r>
              <a:rPr lang="en-US" sz="1800">
                <a:sym typeface="+mn-ea"/>
              </a:rPr>
              <a:t>• Sodium current generates the upstroke of the action potential (phase 0)</a:t>
            </a:r>
            <a:endParaRPr lang="en-US" sz="1800">
              <a:sym typeface="+mn-ea"/>
            </a:endParaRPr>
          </a:p>
          <a:p>
            <a:r>
              <a:rPr lang="en-US" sz="1800">
                <a:sym typeface="+mn-ea"/>
              </a:rPr>
              <a:t>Activation of Ito with inactivation of the Na current inscribes early repolarization (phase 1). </a:t>
            </a:r>
            <a:endParaRPr lang="en-US" sz="1800"/>
          </a:p>
          <a:p>
            <a:pPr marL="0" indent="0">
              <a:buNone/>
            </a:pPr>
            <a:r>
              <a:rPr lang="en-US" sz="1800">
                <a:sym typeface="+mn-ea"/>
              </a:rPr>
              <a:t>• The plateau (phase 2) is generated by a balance of repolarizing potassium currents and depolarizing calcium current. </a:t>
            </a:r>
            <a:endParaRPr lang="en-US" sz="1800">
              <a:sym typeface="+mn-ea"/>
            </a:endParaRPr>
          </a:p>
          <a:p>
            <a:r>
              <a:rPr lang="en-US" sz="1800">
                <a:sym typeface="+mn-ea"/>
              </a:rPr>
              <a:t>Inactivation of the calcium current with persistent activation of potassium currents (predominantly IKr and IKs) causes phase 3 repolarization</a:t>
            </a:r>
            <a:endParaRPr lang="en-US" sz="1800">
              <a:sym typeface="+mn-ea"/>
            </a:endParaRPr>
          </a:p>
        </p:txBody>
      </p:sp>
      <p:pic>
        <p:nvPicPr>
          <p:cNvPr id="7" name="Content Placeholder 3"/>
          <p:cNvPicPr>
            <a:picLocks noChangeAspect="1"/>
          </p:cNvPicPr>
          <p:nvPr>
            <p:ph sz="half" idx="2"/>
          </p:nvPr>
        </p:nvPicPr>
        <p:blipFill>
          <a:blip r:embed="rId1"/>
          <a:stretch>
            <a:fillRect/>
          </a:stretch>
        </p:blipFill>
        <p:spPr>
          <a:xfrm>
            <a:off x="4648200" y="2354580"/>
            <a:ext cx="4038600" cy="30168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7410"/>
          <p:cNvSpPr>
            <a:spLocks noGrp="1"/>
          </p:cNvSpPr>
          <p:nvPr/>
        </p:nvSpPr>
        <p:spPr>
          <a:xfrm>
            <a:off x="191135" y="172720"/>
            <a:ext cx="8608695" cy="607949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80000"/>
              </a:lnSpc>
            </a:pPr>
            <a:r>
              <a:rPr sz="2800"/>
              <a:t>Characteristics of Pacemaker Cells</a:t>
            </a:r>
            <a:endParaRPr sz="2800"/>
          </a:p>
          <a:p>
            <a:pPr lvl="1">
              <a:lnSpc>
                <a:spcPct val="80000"/>
              </a:lnSpc>
            </a:pPr>
            <a:r>
              <a:rPr sz="2400"/>
              <a:t>Unstable membrane potential</a:t>
            </a:r>
            <a:endParaRPr sz="2400"/>
          </a:p>
          <a:p>
            <a:pPr lvl="2">
              <a:lnSpc>
                <a:spcPct val="80000"/>
              </a:lnSpc>
            </a:pPr>
            <a:r>
              <a:rPr sz="2000"/>
              <a:t>“bottoms out” at -60mV</a:t>
            </a:r>
            <a:endParaRPr sz="2000"/>
          </a:p>
          <a:p>
            <a:pPr lvl="2">
              <a:lnSpc>
                <a:spcPct val="80000"/>
              </a:lnSpc>
            </a:pPr>
            <a:r>
              <a:rPr sz="2000"/>
              <a:t>“drifts upward” to -40mV, forming a pacemaker potential</a:t>
            </a:r>
            <a:endParaRPr sz="2000"/>
          </a:p>
          <a:p>
            <a:pPr lvl="1">
              <a:lnSpc>
                <a:spcPct val="80000"/>
              </a:lnSpc>
            </a:pPr>
            <a:r>
              <a:rPr sz="2400"/>
              <a:t>Myogenic</a:t>
            </a:r>
            <a:endParaRPr sz="2400"/>
          </a:p>
          <a:p>
            <a:pPr lvl="2">
              <a:lnSpc>
                <a:spcPct val="80000"/>
              </a:lnSpc>
            </a:pPr>
            <a:r>
              <a:rPr sz="2000"/>
              <a:t>The upward “drift” allows the membrane to reach threshold potential (-40mV) by itself</a:t>
            </a:r>
            <a:endParaRPr sz="2000"/>
          </a:p>
          <a:p>
            <a:pPr lvl="2">
              <a:lnSpc>
                <a:spcPct val="80000"/>
              </a:lnSpc>
            </a:pPr>
            <a:r>
              <a:rPr sz="2000"/>
              <a:t>This is due to</a:t>
            </a:r>
            <a:endParaRPr sz="2000"/>
          </a:p>
          <a:p>
            <a:pPr lvl="3">
              <a:lnSpc>
                <a:spcPct val="80000"/>
              </a:lnSpc>
              <a:buNone/>
            </a:pPr>
            <a:r>
              <a:rPr sz="1800"/>
              <a:t>1.  Slow leakage of K</a:t>
            </a:r>
            <a:r>
              <a:rPr sz="1800" baseline="30000"/>
              <a:t>+</a:t>
            </a:r>
            <a:r>
              <a:rPr sz="1800"/>
              <a:t> out &amp; faster leakage Na</a:t>
            </a:r>
            <a:r>
              <a:rPr sz="1800" baseline="30000"/>
              <a:t>+</a:t>
            </a:r>
            <a:r>
              <a:rPr sz="1800"/>
              <a:t> in</a:t>
            </a:r>
            <a:endParaRPr sz="1800"/>
          </a:p>
          <a:p>
            <a:pPr lvl="4">
              <a:lnSpc>
                <a:spcPct val="80000"/>
              </a:lnSpc>
            </a:pPr>
            <a:r>
              <a:rPr sz="1800"/>
              <a:t>Causes slow depolarization</a:t>
            </a:r>
            <a:endParaRPr sz="1800"/>
          </a:p>
          <a:p>
            <a:pPr lvl="4">
              <a:lnSpc>
                <a:spcPct val="80000"/>
              </a:lnSpc>
            </a:pPr>
            <a:r>
              <a:rPr sz="1800"/>
              <a:t>Occurs through I</a:t>
            </a:r>
            <a:r>
              <a:rPr sz="1800" baseline="-25000"/>
              <a:t>f</a:t>
            </a:r>
            <a:r>
              <a:rPr sz="1800"/>
              <a:t> channels (f=funny) that open at negative membrane potentials and start closing as membrane approaches threshold potential</a:t>
            </a:r>
            <a:endParaRPr sz="1800"/>
          </a:p>
          <a:p>
            <a:pPr lvl="3">
              <a:lnSpc>
                <a:spcPct val="80000"/>
              </a:lnSpc>
              <a:buNone/>
            </a:pPr>
            <a:r>
              <a:rPr sz="1800"/>
              <a:t>2.  Ca</a:t>
            </a:r>
            <a:r>
              <a:rPr sz="1800" baseline="30000"/>
              <a:t>2+</a:t>
            </a:r>
            <a:r>
              <a:rPr sz="1800"/>
              <a:t> channels opening as membrane approaches threshold</a:t>
            </a:r>
            <a:endParaRPr sz="1800"/>
          </a:p>
          <a:p>
            <a:pPr lvl="4">
              <a:lnSpc>
                <a:spcPct val="80000"/>
              </a:lnSpc>
            </a:pPr>
            <a:r>
              <a:rPr sz="1800"/>
              <a:t>At threshold additional Ca</a:t>
            </a:r>
            <a:r>
              <a:rPr sz="1800" baseline="30000"/>
              <a:t>2+</a:t>
            </a:r>
            <a:r>
              <a:rPr sz="1800"/>
              <a:t> ion channels open causing more rapid depolarization</a:t>
            </a:r>
            <a:endParaRPr sz="1800"/>
          </a:p>
          <a:p>
            <a:pPr lvl="4">
              <a:lnSpc>
                <a:spcPct val="80000"/>
              </a:lnSpc>
            </a:pPr>
            <a:r>
              <a:rPr sz="1800"/>
              <a:t>These deactivate shortly after and</a:t>
            </a:r>
            <a:endParaRPr sz="1800"/>
          </a:p>
          <a:p>
            <a:pPr lvl="3">
              <a:lnSpc>
                <a:spcPct val="80000"/>
              </a:lnSpc>
              <a:buNone/>
            </a:pPr>
            <a:r>
              <a:rPr sz="1800"/>
              <a:t>3.  Slow K</a:t>
            </a:r>
            <a:r>
              <a:rPr sz="1800" baseline="30000"/>
              <a:t>+</a:t>
            </a:r>
            <a:r>
              <a:rPr sz="1800"/>
              <a:t> channels open as membrane depolarizes causing an  </a:t>
            </a:r>
            <a:br>
              <a:rPr sz="1800"/>
            </a:br>
            <a:r>
              <a:rPr sz="1800"/>
              <a:t> efflux of K</a:t>
            </a:r>
            <a:r>
              <a:rPr sz="1800" baseline="30000"/>
              <a:t>+</a:t>
            </a:r>
            <a:r>
              <a:rPr sz="1800"/>
              <a:t> and a repolarization of membrane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943610" y="476885"/>
            <a:ext cx="7743190" cy="57537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79070" y="548640"/>
            <a:ext cx="7533640" cy="59410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gure_14_15_labeled"/>
          <p:cNvPicPr>
            <a:picLocks noChangeAspect="1"/>
          </p:cNvPicPr>
          <p:nvPr/>
        </p:nvPicPr>
        <p:blipFill>
          <a:blip r:embed="rId1"/>
          <a:stretch>
            <a:fillRect/>
          </a:stretch>
        </p:blipFill>
        <p:spPr>
          <a:xfrm>
            <a:off x="609600" y="2214554"/>
            <a:ext cx="8534400" cy="43688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cardiac-action-potential-17-2048"/>
          <p:cNvPicPr>
            <a:picLocks noChangeAspect="1"/>
          </p:cNvPicPr>
          <p:nvPr>
            <p:ph idx="1"/>
          </p:nvPr>
        </p:nvPicPr>
        <p:blipFill>
          <a:blip r:embed="rId1"/>
          <a:stretch>
            <a:fillRect/>
          </a:stretch>
        </p:blipFill>
        <p:spPr>
          <a:xfrm>
            <a:off x="251460" y="44450"/>
            <a:ext cx="8758555" cy="6569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US" dirty="0"/>
          </a:p>
        </p:txBody>
      </p:sp>
      <p:sp>
        <p:nvSpPr>
          <p:cNvPr id="5" name="Content Placeholder 4"/>
          <p:cNvSpPr/>
          <p:nvPr>
            <p:ph idx="1"/>
          </p:nvPr>
        </p:nvSpPr>
        <p:spPr>
          <a:xfrm>
            <a:off x="161925" y="1254125"/>
            <a:ext cx="8524875" cy="4872355"/>
          </a:xfrm>
        </p:spPr>
        <p:txBody>
          <a:bodyPr>
            <a:normAutofit fontScale="90000"/>
          </a:bodyPr>
          <a:p>
            <a:r>
              <a:rPr lang="en-US" baseline="-25000" dirty="0">
                <a:sym typeface="+mn-ea"/>
              </a:rPr>
              <a:t>Hurst’s The Heart,15</a:t>
            </a:r>
            <a:r>
              <a:rPr lang="en-US" baseline="-25000" dirty="0">
                <a:sym typeface="+mn-ea"/>
              </a:rPr>
              <a:t>th edition</a:t>
            </a:r>
            <a:endParaRPr lang="en-US" baseline="-25000" dirty="0"/>
          </a:p>
          <a:p>
            <a:r>
              <a:rPr lang="en-US" baseline="-25000" dirty="0" err="1">
                <a:sym typeface="+mn-ea"/>
              </a:rPr>
              <a:t>Braunwald’s</a:t>
            </a:r>
            <a:r>
              <a:rPr lang="en-US" baseline="-25000" dirty="0">
                <a:sym typeface="+mn-ea"/>
              </a:rPr>
              <a:t> Heart </a:t>
            </a:r>
            <a:r>
              <a:rPr lang="en-US" baseline="-25000" dirty="0" err="1">
                <a:sym typeface="+mn-ea"/>
              </a:rPr>
              <a:t>diseases,a</a:t>
            </a:r>
            <a:r>
              <a:rPr lang="en-US" baseline="-25000" dirty="0">
                <a:sym typeface="+mn-ea"/>
              </a:rPr>
              <a:t> textbook  of Cardiovascular Medicine ,12</a:t>
            </a:r>
            <a:r>
              <a:rPr lang="en-US" baseline="-25000" dirty="0">
                <a:sym typeface="+mn-ea"/>
              </a:rPr>
              <a:t>th edition</a:t>
            </a:r>
            <a:endParaRPr lang="en-US" baseline="-25000" dirty="0"/>
          </a:p>
          <a:p>
            <a:r>
              <a:rPr lang="en-US" baseline="-25000" dirty="0">
                <a:sym typeface="+mn-ea"/>
              </a:rPr>
              <a:t>Gray’s Anatomy,41</a:t>
            </a:r>
            <a:r>
              <a:rPr lang="en-US" baseline="-25000" dirty="0">
                <a:sym typeface="+mn-ea"/>
              </a:rPr>
              <a:t>st edition</a:t>
            </a:r>
            <a:endParaRPr lang="en-US" baseline="-25000" dirty="0">
              <a:sym typeface="+mn-ea"/>
            </a:endParaRPr>
          </a:p>
          <a:p>
            <a:r>
              <a:rPr lang="en-IN" altLang="en-US" baseline="-25000" dirty="0">
                <a:sym typeface="+mn-ea"/>
              </a:rPr>
              <a:t>Netter’s Cardiology 3rd edition</a:t>
            </a:r>
            <a:endParaRPr lang="en-IN" altLang="en-US" baseline="-25000" dirty="0">
              <a:sym typeface="+mn-ea"/>
            </a:endParaRPr>
          </a:p>
          <a:p>
            <a:r>
              <a:rPr lang="en-US" baseline="-25000" dirty="0">
                <a:sym typeface="+mn-ea"/>
              </a:rPr>
              <a:t>Handbook of Cardiac Anatomy, Physiology, and Devices</a:t>
            </a:r>
            <a:r>
              <a:rPr lang="en-IN" altLang="en-US" baseline="-25000" dirty="0">
                <a:sym typeface="+mn-ea"/>
              </a:rPr>
              <a:t>, Paul A. Iaizzo 3rd edition </a:t>
            </a:r>
            <a:endParaRPr lang="en-US" baseline="-25000" dirty="0">
              <a:sym typeface="+mn-ea"/>
            </a:endParaRPr>
          </a:p>
          <a:p>
            <a:r>
              <a:rPr lang="en-IN" altLang="en-US" baseline="-25000">
                <a:sym typeface="+mn-ea"/>
              </a:rPr>
              <a:t>Human Physiology by </a:t>
            </a:r>
            <a:r>
              <a:rPr lang="en-IN" altLang="en-US" baseline="-25000"/>
              <a:t>Lauralee sherwood 7th edition</a:t>
            </a:r>
            <a:endParaRPr lang="en-IN" altLang="en-US" baseline="-25000"/>
          </a:p>
          <a:p>
            <a:r>
              <a:rPr lang="en-IN" altLang="en-US" baseline="-25000"/>
              <a:t>Textbook of Physiology  by Guyton and Hall 11th edition</a:t>
            </a:r>
            <a:endParaRPr lang="en-IN" altLang="en-US" baseline="-25000"/>
          </a:p>
          <a:p>
            <a:r>
              <a:rPr lang="en-IN" altLang="en-US" baseline="-25000"/>
              <a:t>Textbook of Physiology by Linda.S.Contanzo 3rd edition</a:t>
            </a:r>
            <a:endParaRPr lang="en-IN" altLang="en-US" baseline="-25000"/>
          </a:p>
          <a:p>
            <a:r>
              <a:rPr lang="en-US" altLang="en-IN" baseline="-25000"/>
              <a:t>ITACA-CM: Translational research on Inherited Cardiac arrythmias:Correlation between the cardiac action potential in the surface electrocardiogram </a:t>
            </a:r>
            <a:r>
              <a:rPr lang="en-IN" altLang="en-US" baseline="-25000"/>
              <a:t>Pacemaker activity</a:t>
            </a:r>
            <a:endParaRPr lang="en-IN" altLang="en-US" baseline="-25000"/>
          </a:p>
          <a:p>
            <a:r>
              <a:rPr lang="en-IN" altLang="en-US" baseline="-25000"/>
              <a:t>Bifurcations and Proarrhythmic Behaviors in Cardiac Electrical Excitations</a:t>
            </a:r>
            <a:r>
              <a:rPr lang="en-US" altLang="en-IN" baseline="-25000"/>
              <a:t> </a:t>
            </a:r>
            <a:r>
              <a:rPr lang="en-IN" altLang="en-US" baseline="-25000"/>
              <a:t>by Kunichika TsumotoORCID andYasutaka Kurata *Biomolecules 2022,</a:t>
            </a:r>
            <a:endParaRPr lang="en-IN" altLang="en-US" baseline="-25000"/>
          </a:p>
          <a:p>
            <a:endParaRPr lang="en-IN" altLang="en-US" baseline="-25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44133"/>
            <a:ext cx="8229600" cy="1143000"/>
          </a:xfrm>
        </p:spPr>
        <p:txBody>
          <a:bodyPr>
            <a:normAutofit fontScale="90000"/>
          </a:bodyPr>
          <a:p>
            <a:r>
              <a:rPr lang="en-IN" altLang="en-US"/>
              <a:t>AUTONOMIC INNERVATION OF HEART</a:t>
            </a:r>
            <a:endParaRPr lang="en-IN" altLang="en-US"/>
          </a:p>
        </p:txBody>
      </p:sp>
      <p:pic>
        <p:nvPicPr>
          <p:cNvPr id="4" name="Content Placeholder 3"/>
          <p:cNvPicPr>
            <a:picLocks noChangeAspect="1"/>
          </p:cNvPicPr>
          <p:nvPr>
            <p:ph idx="1"/>
          </p:nvPr>
        </p:nvPicPr>
        <p:blipFill>
          <a:blip r:embed="rId1"/>
          <a:stretch>
            <a:fillRect/>
          </a:stretch>
        </p:blipFill>
        <p:spPr>
          <a:xfrm>
            <a:off x="1907540" y="981075"/>
            <a:ext cx="5887085" cy="59124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337"/>
          <p:cNvSpPr>
            <a:spLocks noGrp="1"/>
          </p:cNvSpPr>
          <p:nvPr/>
        </p:nvSpPr>
        <p:spPr>
          <a:xfrm>
            <a:off x="454025" y="176213"/>
            <a:ext cx="8229600" cy="1143000"/>
          </a:xfrm>
          <a:prstGeom prst="rect">
            <a:avLst/>
          </a:prstGeom>
          <a:noFill/>
          <a:ln w="9525">
            <a:noFill/>
          </a:ln>
        </p:spPr>
        <p:txBody>
          <a:bodyPr anchor="ctr" anchorCtr="0"/>
          <a:lst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a:lstStyle>
          <a:p>
            <a:r>
              <a:rPr sz="4000"/>
              <a:t>Myocardial Physiology</a:t>
            </a:r>
            <a:br>
              <a:rPr sz="4000"/>
            </a:br>
            <a:r>
              <a:rPr sz="2400"/>
              <a:t>Autorhythmic Cells (Pacemaker Cells)</a:t>
            </a:r>
            <a:endParaRPr sz="2400"/>
          </a:p>
        </p:txBody>
      </p:sp>
      <p:sp>
        <p:nvSpPr>
          <p:cNvPr id="6" name="Text Placeholder 14338"/>
          <p:cNvSpPr>
            <a:spLocks noGrp="1"/>
          </p:cNvSpPr>
          <p:nvPr/>
        </p:nvSpPr>
        <p:spPr>
          <a:xfrm>
            <a:off x="454025" y="1501775"/>
            <a:ext cx="7929563" cy="24860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90000"/>
              </a:lnSpc>
            </a:pPr>
            <a:r>
              <a:rPr sz="2800"/>
              <a:t>Altering Activity of Pacemaker Cells</a:t>
            </a:r>
            <a:endParaRPr sz="2800"/>
          </a:p>
          <a:p>
            <a:pPr lvl="1">
              <a:lnSpc>
                <a:spcPct val="90000"/>
              </a:lnSpc>
            </a:pPr>
            <a:r>
              <a:rPr sz="2400"/>
              <a:t>Sympathetic activity</a:t>
            </a:r>
            <a:endParaRPr sz="2400"/>
          </a:p>
          <a:p>
            <a:pPr lvl="2">
              <a:lnSpc>
                <a:spcPct val="90000"/>
              </a:lnSpc>
            </a:pPr>
            <a:r>
              <a:rPr sz="2000"/>
              <a:t>NE and E increase I</a:t>
            </a:r>
            <a:r>
              <a:rPr sz="2000" baseline="-25000"/>
              <a:t>f</a:t>
            </a:r>
            <a:r>
              <a:rPr sz="2000"/>
              <a:t> channel activity</a:t>
            </a:r>
            <a:endParaRPr sz="2000"/>
          </a:p>
          <a:p>
            <a:pPr lvl="3">
              <a:lnSpc>
                <a:spcPct val="90000"/>
              </a:lnSpc>
            </a:pPr>
            <a:r>
              <a:rPr sz="1800"/>
              <a:t>Binds to </a:t>
            </a:r>
            <a:r>
              <a:rPr lang="el-GR" altLang="x-none" sz="1800" dirty="0">
                <a:cs typeface="Arial" panose="020B0604020202020204" pitchFamily="34" charset="0"/>
              </a:rPr>
              <a:t>β</a:t>
            </a:r>
            <a:r>
              <a:rPr sz="1800" baseline="-25000"/>
              <a:t>1</a:t>
            </a:r>
            <a:r>
              <a:rPr sz="1800"/>
              <a:t> adrenergic receptors which activate cAMP and increase I</a:t>
            </a:r>
            <a:r>
              <a:rPr sz="1800" baseline="-25000"/>
              <a:t>f</a:t>
            </a:r>
            <a:r>
              <a:rPr sz="1800"/>
              <a:t> channel open time</a:t>
            </a:r>
            <a:endParaRPr sz="1800"/>
          </a:p>
          <a:p>
            <a:pPr lvl="3">
              <a:lnSpc>
                <a:spcPct val="90000"/>
              </a:lnSpc>
            </a:pPr>
            <a:r>
              <a:rPr sz="1800"/>
              <a:t>Causes more rapid pacemaker potential and faster rate of action potentials</a:t>
            </a:r>
            <a:endParaRPr sz="1800"/>
          </a:p>
        </p:txBody>
      </p:sp>
      <p:pic>
        <p:nvPicPr>
          <p:cNvPr id="7" name="Picture 6" descr="figure_14_16a_labeled"/>
          <p:cNvPicPr>
            <a:picLocks noChangeAspect="1"/>
          </p:cNvPicPr>
          <p:nvPr/>
        </p:nvPicPr>
        <p:blipFill>
          <a:blip r:embed="rId1"/>
          <a:srcRect t="1947" b="22421"/>
          <a:stretch>
            <a:fillRect/>
          </a:stretch>
        </p:blipFill>
        <p:spPr>
          <a:xfrm>
            <a:off x="3714750" y="4014788"/>
            <a:ext cx="5287963" cy="2667000"/>
          </a:xfrm>
          <a:prstGeom prst="rect">
            <a:avLst/>
          </a:prstGeom>
          <a:noFill/>
          <a:ln w="9525">
            <a:noFill/>
          </a:ln>
        </p:spPr>
      </p:pic>
      <p:sp>
        <p:nvSpPr>
          <p:cNvPr id="8" name="Text Box 14341"/>
          <p:cNvSpPr txBox="1"/>
          <p:nvPr/>
        </p:nvSpPr>
        <p:spPr>
          <a:xfrm>
            <a:off x="141288" y="4006850"/>
            <a:ext cx="3424237" cy="2445385"/>
          </a:xfrm>
          <a:prstGeom prst="rect">
            <a:avLst/>
          </a:prstGeom>
          <a:gradFill rotWithShape="1">
            <a:gsLst>
              <a:gs pos="0">
                <a:srgbClr val="C80404"/>
              </a:gs>
              <a:gs pos="100000">
                <a:srgbClr val="C80404">
                  <a:gamma/>
                  <a:shade val="46275"/>
                  <a:invGamma/>
                </a:srgbClr>
              </a:gs>
            </a:gsLst>
            <a:path path="shape">
              <a:fillToRect l="50000" t="50000" r="50000" b="50000"/>
            </a:path>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defTabSz="457200">
              <a:spcBef>
                <a:spcPct val="50000"/>
              </a:spcBef>
            </a:pPr>
            <a:r>
              <a:rPr u="sng">
                <a:solidFill>
                  <a:schemeClr val="bg1"/>
                </a:solidFill>
              </a:rPr>
              <a:t>Sympathetic Activity Summary:</a:t>
            </a:r>
            <a:endParaRPr u="sng">
              <a:solidFill>
                <a:schemeClr val="bg1"/>
              </a:solidFill>
            </a:endParaRPr>
          </a:p>
          <a:p>
            <a:pPr defTabSz="457200">
              <a:spcBef>
                <a:spcPct val="50000"/>
              </a:spcBef>
            </a:pPr>
            <a:r>
              <a:rPr>
                <a:solidFill>
                  <a:schemeClr val="bg1"/>
                </a:solidFill>
              </a:rPr>
              <a:t>increased chronotropic effects</a:t>
            </a:r>
            <a:br>
              <a:rPr>
                <a:solidFill>
                  <a:schemeClr val="bg1"/>
                </a:solidFill>
              </a:rPr>
            </a:br>
            <a:r>
              <a:rPr>
                <a:solidFill>
                  <a:schemeClr val="bg1"/>
                </a:solidFill>
              </a:rPr>
              <a:t>	</a:t>
            </a:r>
            <a:r>
              <a:rPr>
                <a:solidFill>
                  <a:schemeClr val="bg1"/>
                </a:solidFill>
                <a:sym typeface="Symbol" panose="05050102010706020507" pitchFamily="18" charset="2"/>
              </a:rPr>
              <a:t></a:t>
            </a:r>
            <a:r>
              <a:rPr>
                <a:solidFill>
                  <a:schemeClr val="bg1"/>
                </a:solidFill>
              </a:rPr>
              <a:t>heart rate</a:t>
            </a:r>
            <a:endParaRPr>
              <a:solidFill>
                <a:schemeClr val="bg1"/>
              </a:solidFill>
            </a:endParaRPr>
          </a:p>
          <a:p>
            <a:pPr defTabSz="457200">
              <a:spcBef>
                <a:spcPct val="50000"/>
              </a:spcBef>
            </a:pPr>
            <a:r>
              <a:rPr>
                <a:solidFill>
                  <a:schemeClr val="bg1"/>
                </a:solidFill>
              </a:rPr>
              <a:t>increased dromotropic effects</a:t>
            </a:r>
            <a:br>
              <a:rPr>
                <a:solidFill>
                  <a:schemeClr val="bg1"/>
                </a:solidFill>
              </a:rPr>
            </a:br>
            <a:r>
              <a:rPr>
                <a:solidFill>
                  <a:schemeClr val="bg1"/>
                </a:solidFill>
              </a:rPr>
              <a:t>	</a:t>
            </a:r>
            <a:r>
              <a:rPr>
                <a:solidFill>
                  <a:schemeClr val="bg1"/>
                </a:solidFill>
                <a:sym typeface="Symbol" panose="05050102010706020507" pitchFamily="18" charset="2"/>
              </a:rPr>
              <a:t></a:t>
            </a:r>
            <a:r>
              <a:rPr>
                <a:solidFill>
                  <a:schemeClr val="bg1"/>
                </a:solidFill>
              </a:rPr>
              <a:t>conduction of </a:t>
            </a:r>
            <a:r>
              <a:rPr err="1">
                <a:solidFill>
                  <a:schemeClr val="bg1"/>
                </a:solidFill>
              </a:rPr>
              <a:t>APs</a:t>
            </a:r>
            <a:endParaRPr>
              <a:solidFill>
                <a:schemeClr val="bg1"/>
              </a:solidFill>
            </a:endParaRPr>
          </a:p>
          <a:p>
            <a:pPr defTabSz="457200">
              <a:spcBef>
                <a:spcPct val="50000"/>
              </a:spcBef>
            </a:pPr>
            <a:r>
              <a:rPr>
                <a:solidFill>
                  <a:schemeClr val="bg1"/>
                </a:solidFill>
              </a:rPr>
              <a:t>increased inotropic effects</a:t>
            </a:r>
            <a:br>
              <a:rPr>
                <a:solidFill>
                  <a:schemeClr val="bg1"/>
                </a:solidFill>
              </a:rPr>
            </a:br>
            <a:r>
              <a:rPr>
                <a:solidFill>
                  <a:schemeClr val="bg1"/>
                </a:solidFill>
              </a:rPr>
              <a:t>	</a:t>
            </a:r>
            <a:r>
              <a:rPr>
                <a:solidFill>
                  <a:schemeClr val="bg1"/>
                </a:solidFill>
                <a:sym typeface="Symbol" panose="05050102010706020507" pitchFamily="18" charset="2"/>
              </a:rPr>
              <a:t></a:t>
            </a:r>
            <a:r>
              <a:rPr>
                <a:solidFill>
                  <a:schemeClr val="bg1"/>
                </a:solidFill>
              </a:rPr>
              <a:t>contractility</a:t>
            </a:r>
            <a:endParaRPr>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361"/>
          <p:cNvSpPr>
            <a:spLocks noGrp="1"/>
          </p:cNvSpPr>
          <p:nvPr/>
        </p:nvSpPr>
        <p:spPr>
          <a:xfrm>
            <a:off x="519906" y="246063"/>
            <a:ext cx="8229600" cy="1143000"/>
          </a:xfrm>
          <a:prstGeom prst="rect">
            <a:avLst/>
          </a:prstGeom>
          <a:noFill/>
          <a:ln w="9525">
            <a:noFill/>
          </a:ln>
        </p:spPr>
        <p:txBody>
          <a:bodyPr anchor="ctr" anchorCtr="0"/>
          <a:lst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a:lstStyle>
          <a:p>
            <a:r>
              <a:rPr sz="4000"/>
              <a:t>Myocardial Physiology</a:t>
            </a:r>
            <a:br>
              <a:rPr sz="4000"/>
            </a:br>
            <a:r>
              <a:rPr sz="2400"/>
              <a:t>Autorhythmic Cells (Pacemaker Cells)</a:t>
            </a:r>
            <a:endParaRPr sz="2400"/>
          </a:p>
        </p:txBody>
      </p:sp>
      <p:sp>
        <p:nvSpPr>
          <p:cNvPr id="5" name="Text Placeholder 15362"/>
          <p:cNvSpPr>
            <a:spLocks noGrp="1"/>
          </p:cNvSpPr>
          <p:nvPr/>
        </p:nvSpPr>
        <p:spPr>
          <a:xfrm>
            <a:off x="531019" y="1471613"/>
            <a:ext cx="7929562" cy="23526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90000"/>
              </a:lnSpc>
            </a:pPr>
            <a:r>
              <a:rPr sz="2800"/>
              <a:t>Altering Activity of Pacemaker Cells</a:t>
            </a:r>
            <a:endParaRPr sz="2800"/>
          </a:p>
          <a:p>
            <a:pPr lvl="1">
              <a:lnSpc>
                <a:spcPct val="90000"/>
              </a:lnSpc>
            </a:pPr>
            <a:r>
              <a:rPr sz="2400"/>
              <a:t>Parasympathetic activity</a:t>
            </a:r>
            <a:endParaRPr sz="2400"/>
          </a:p>
          <a:p>
            <a:pPr lvl="2">
              <a:lnSpc>
                <a:spcPct val="90000"/>
              </a:lnSpc>
            </a:pPr>
            <a:r>
              <a:rPr sz="2000"/>
              <a:t>ACh binds to muscarinic receptors</a:t>
            </a:r>
            <a:endParaRPr sz="2000"/>
          </a:p>
          <a:p>
            <a:pPr lvl="3">
              <a:lnSpc>
                <a:spcPct val="90000"/>
              </a:lnSpc>
            </a:pPr>
            <a:r>
              <a:rPr sz="1800"/>
              <a:t>Increases K</a:t>
            </a:r>
            <a:r>
              <a:rPr sz="1800" baseline="30000"/>
              <a:t>+</a:t>
            </a:r>
            <a:r>
              <a:rPr sz="1800"/>
              <a:t> permeability and decreases Ca</a:t>
            </a:r>
            <a:r>
              <a:rPr sz="1800" baseline="30000"/>
              <a:t>2+</a:t>
            </a:r>
            <a:r>
              <a:rPr sz="1800"/>
              <a:t> permeability = hyperpolarizing the membrane</a:t>
            </a:r>
            <a:endParaRPr sz="1800"/>
          </a:p>
          <a:p>
            <a:pPr lvl="4">
              <a:lnSpc>
                <a:spcPct val="90000"/>
              </a:lnSpc>
            </a:pPr>
            <a:r>
              <a:rPr sz="1800"/>
              <a:t>Longer time to threshold = slower rate of action potentials</a:t>
            </a:r>
            <a:endParaRPr sz="1800"/>
          </a:p>
        </p:txBody>
      </p:sp>
      <p:pic>
        <p:nvPicPr>
          <p:cNvPr id="6" name="Picture 5" descr="figure_14_16b_labeled"/>
          <p:cNvPicPr>
            <a:picLocks noChangeAspect="1"/>
          </p:cNvPicPr>
          <p:nvPr/>
        </p:nvPicPr>
        <p:blipFill>
          <a:blip r:embed="rId1"/>
          <a:srcRect l="1433" t="1994" r="1302" b="22696"/>
          <a:stretch>
            <a:fillRect/>
          </a:stretch>
        </p:blipFill>
        <p:spPr>
          <a:xfrm>
            <a:off x="3788569" y="3967163"/>
            <a:ext cx="5149850" cy="2640012"/>
          </a:xfrm>
          <a:prstGeom prst="rect">
            <a:avLst/>
          </a:prstGeom>
          <a:noFill/>
          <a:ln w="9525">
            <a:noFill/>
          </a:ln>
        </p:spPr>
      </p:pic>
      <p:sp>
        <p:nvSpPr>
          <p:cNvPr id="7" name="Text Box 15364"/>
          <p:cNvSpPr txBox="1"/>
          <p:nvPr/>
        </p:nvSpPr>
        <p:spPr>
          <a:xfrm>
            <a:off x="205581" y="3898900"/>
            <a:ext cx="3305175" cy="2722880"/>
          </a:xfrm>
          <a:prstGeom prst="rect">
            <a:avLst/>
          </a:prstGeom>
          <a:gradFill rotWithShape="1">
            <a:gsLst>
              <a:gs pos="0">
                <a:schemeClr val="accent2"/>
              </a:gs>
              <a:gs pos="100000">
                <a:schemeClr val="accent2">
                  <a:gamma/>
                  <a:shade val="46275"/>
                  <a:invGamma/>
                </a:schemeClr>
              </a:gs>
            </a:gsLst>
            <a:path path="shape">
              <a:fillToRect l="50000" t="50000" r="50000" b="50000"/>
            </a:path>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Ins="0">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ctr" defTabSz="457200">
              <a:spcBef>
                <a:spcPct val="50000"/>
              </a:spcBef>
            </a:pPr>
            <a:r>
              <a:rPr u="sng">
                <a:solidFill>
                  <a:schemeClr val="bg1"/>
                </a:solidFill>
              </a:rPr>
              <a:t>Parasympathetic Activity Summary:</a:t>
            </a:r>
            <a:endParaRPr u="sng">
              <a:solidFill>
                <a:schemeClr val="bg1"/>
              </a:solidFill>
            </a:endParaRPr>
          </a:p>
          <a:p>
            <a:pPr defTabSz="457200">
              <a:spcBef>
                <a:spcPct val="50000"/>
              </a:spcBef>
            </a:pPr>
            <a:r>
              <a:rPr>
                <a:solidFill>
                  <a:schemeClr val="bg1"/>
                </a:solidFill>
              </a:rPr>
              <a:t>decreased chronotropic effects</a:t>
            </a:r>
            <a:br>
              <a:rPr>
                <a:solidFill>
                  <a:schemeClr val="bg1"/>
                </a:solidFill>
              </a:rPr>
            </a:br>
            <a:r>
              <a:rPr>
                <a:solidFill>
                  <a:schemeClr val="bg1"/>
                </a:solidFill>
              </a:rPr>
              <a:t>	</a:t>
            </a:r>
            <a:r>
              <a:rPr>
                <a:solidFill>
                  <a:schemeClr val="bg1"/>
                </a:solidFill>
                <a:cs typeface="Arial" panose="020B0604020202020204" pitchFamily="34" charset="0"/>
                <a:sym typeface="Symbol" panose="05050102010706020507" pitchFamily="18" charset="2"/>
              </a:rPr>
              <a:t></a:t>
            </a:r>
            <a:r>
              <a:rPr>
                <a:solidFill>
                  <a:schemeClr val="bg1"/>
                </a:solidFill>
              </a:rPr>
              <a:t>heart rate</a:t>
            </a:r>
            <a:endParaRPr>
              <a:solidFill>
                <a:schemeClr val="bg1"/>
              </a:solidFill>
            </a:endParaRPr>
          </a:p>
          <a:p>
            <a:pPr defTabSz="457200">
              <a:spcBef>
                <a:spcPct val="50000"/>
              </a:spcBef>
            </a:pPr>
            <a:r>
              <a:rPr>
                <a:solidFill>
                  <a:schemeClr val="bg1"/>
                </a:solidFill>
              </a:rPr>
              <a:t>decreased dromotropic effects</a:t>
            </a:r>
            <a:br>
              <a:rPr>
                <a:solidFill>
                  <a:schemeClr val="bg1"/>
                </a:solidFill>
              </a:rPr>
            </a:br>
            <a:r>
              <a:rPr>
                <a:solidFill>
                  <a:schemeClr val="bg1"/>
                </a:solidFill>
              </a:rPr>
              <a:t>	</a:t>
            </a:r>
            <a:r>
              <a:rPr>
                <a:solidFill>
                  <a:schemeClr val="bg1"/>
                </a:solidFill>
                <a:sym typeface="Symbol" panose="05050102010706020507" pitchFamily="18" charset="2"/>
              </a:rPr>
              <a:t></a:t>
            </a:r>
            <a:r>
              <a:rPr>
                <a:sym typeface="Symbol" panose="05050102010706020507" pitchFamily="18" charset="2"/>
              </a:rPr>
              <a:t> </a:t>
            </a:r>
            <a:r>
              <a:rPr>
                <a:solidFill>
                  <a:schemeClr val="bg1"/>
                </a:solidFill>
              </a:rPr>
              <a:t>conduction of </a:t>
            </a:r>
            <a:r>
              <a:rPr err="1">
                <a:solidFill>
                  <a:schemeClr val="bg1"/>
                </a:solidFill>
              </a:rPr>
              <a:t>APs</a:t>
            </a:r>
            <a:endParaRPr>
              <a:solidFill>
                <a:schemeClr val="bg1"/>
              </a:solidFill>
            </a:endParaRPr>
          </a:p>
          <a:p>
            <a:pPr defTabSz="457200">
              <a:spcBef>
                <a:spcPct val="50000"/>
              </a:spcBef>
            </a:pPr>
            <a:r>
              <a:rPr>
                <a:solidFill>
                  <a:schemeClr val="bg1"/>
                </a:solidFill>
              </a:rPr>
              <a:t>decreased inotropic effects</a:t>
            </a:r>
            <a:br>
              <a:rPr>
                <a:solidFill>
                  <a:schemeClr val="bg1"/>
                </a:solidFill>
              </a:rPr>
            </a:br>
            <a:r>
              <a:rPr>
                <a:solidFill>
                  <a:schemeClr val="bg1"/>
                </a:solidFill>
              </a:rPr>
              <a:t>	</a:t>
            </a:r>
            <a:r>
              <a:rPr>
                <a:solidFill>
                  <a:schemeClr val="bg1"/>
                </a:solidFill>
                <a:sym typeface="Symbol" panose="05050102010706020507" pitchFamily="18" charset="2"/>
              </a:rPr>
              <a:t></a:t>
            </a:r>
            <a:r>
              <a:rPr>
                <a:sym typeface="Symbol" panose="05050102010706020507" pitchFamily="18" charset="2"/>
              </a:rPr>
              <a:t> </a:t>
            </a:r>
            <a:r>
              <a:rPr>
                <a:solidFill>
                  <a:schemeClr val="bg1"/>
                </a:solidFill>
              </a:rPr>
              <a:t>contractility</a:t>
            </a:r>
            <a:endParaRPr>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FACTORS AFFECTING PACEMAKER POTENTIAL</a:t>
            </a:r>
            <a:endParaRPr lang="en-US"/>
          </a:p>
        </p:txBody>
      </p:sp>
      <p:sp>
        <p:nvSpPr>
          <p:cNvPr id="3" name="Content Placeholder 2"/>
          <p:cNvSpPr>
            <a:spLocks noGrp="1"/>
          </p:cNvSpPr>
          <p:nvPr>
            <p:ph idx="1"/>
          </p:nvPr>
        </p:nvSpPr>
        <p:spPr/>
        <p:txBody>
          <a:bodyPr>
            <a:noAutofit/>
          </a:bodyPr>
          <a:p>
            <a:pPr marL="0" indent="0">
              <a:buNone/>
            </a:pPr>
            <a:endParaRPr lang="en-US" sz="2800"/>
          </a:p>
          <a:p>
            <a:pPr marL="0" indent="0">
              <a:buNone/>
            </a:pPr>
            <a:r>
              <a:rPr lang="en-US" sz="2800"/>
              <a:t>• Hypokalemia and ischemia may reduce the activity of Na, K-ATPase, thereby reducing the background repolarizing current and enhancing phase 4 diastolic depolarization. </a:t>
            </a:r>
            <a:endParaRPr lang="en-US" sz="2800"/>
          </a:p>
          <a:p>
            <a:pPr marL="0" indent="0">
              <a:buNone/>
            </a:pPr>
            <a:r>
              <a:rPr lang="en-US" sz="2800"/>
              <a:t>• The end result would be an increase in the spontaneous firing rate of pacemaking cells.</a:t>
            </a:r>
            <a:endParaRPr lang="en-US" sz="2800"/>
          </a:p>
          <a:p>
            <a:pPr marL="0" indent="0">
              <a:buNone/>
            </a:pP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80000"/>
          </a:bodyPr>
          <a:p>
            <a:pPr marL="0" indent="0">
              <a:buNone/>
            </a:pPr>
            <a:r>
              <a:rPr lang="en-US">
                <a:sym typeface="+mn-ea"/>
              </a:rPr>
              <a:t>• Modest increases in extracellular potassium may render the maximum diastolic potential more positive, thereby also increasing the firing rate of pacemaking cells. </a:t>
            </a:r>
            <a:endParaRPr lang="en-US">
              <a:sym typeface="+mn-ea"/>
            </a:endParaRPr>
          </a:p>
          <a:p>
            <a:pPr marL="0" indent="0">
              <a:buNone/>
            </a:pPr>
            <a:r>
              <a:rPr lang="en-US">
                <a:sym typeface="+mn-ea"/>
              </a:rPr>
              <a:t>• A more significant increase in [K+]o, however, renders the heart inexcitable by depolarizing the membrane potential </a:t>
            </a:r>
            <a:endParaRPr lang="en-US">
              <a:sym typeface="+mn-ea"/>
            </a:endParaRPr>
          </a:p>
          <a:p>
            <a:pPr marL="0" indent="0">
              <a:buNone/>
            </a:pPr>
            <a:r>
              <a:rPr lang="en-US">
                <a:sym typeface="+mn-ea"/>
              </a:rPr>
              <a:t>• Normal or enhanced automaticity of subsidiary latent pacemakers produces escape rhythms in the setting of failure of more dominant pacemakers. </a:t>
            </a:r>
            <a:endParaRPr lang="en-US">
              <a:sym typeface="+mn-ea"/>
            </a:endParaRPr>
          </a:p>
          <a:p>
            <a:pPr marL="0" indent="0">
              <a:buNone/>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7315" y="-27305"/>
            <a:ext cx="8529320" cy="5340985"/>
          </a:xfrm>
        </p:spPr>
        <p:txBody>
          <a:bodyPr>
            <a:normAutofit fontScale="80000"/>
          </a:bodyPr>
          <a:p>
            <a:pPr marL="0" indent="0">
              <a:buNone/>
            </a:pPr>
            <a:r>
              <a:rPr lang="en-US">
                <a:sym typeface="+mn-ea"/>
              </a:rPr>
              <a:t>• Suppression of a pacemaker cell by a faster rhythm leads to an increased intracellular Na+ load ([Na+]i), and extrusion of Na+ from the cell by Na, K-ATPase produces an increased background repolarizing current that slows phase 4 diastolic depolarization.</a:t>
            </a:r>
            <a:endParaRPr lang="en-US">
              <a:sym typeface="+mn-ea"/>
            </a:endParaRPr>
          </a:p>
          <a:p>
            <a:pPr marL="0" indent="0">
              <a:buNone/>
            </a:pPr>
            <a:r>
              <a:rPr lang="en-US">
                <a:sym typeface="+mn-ea"/>
              </a:rPr>
              <a:t>• At slower rates, [Na+]i is decreased, as is the activity of the Na-K-ATPase, resulting in progressively more rapid diastolic depolarization and warm-up of the tachycardia rate. </a:t>
            </a:r>
            <a:endParaRPr lang="en-US">
              <a:sym typeface="+mn-ea"/>
            </a:endParaRPr>
          </a:p>
          <a:p>
            <a:pPr marL="0" indent="0">
              <a:buNone/>
            </a:pPr>
            <a:r>
              <a:rPr lang="en-US">
                <a:sym typeface="+mn-ea"/>
              </a:rPr>
              <a:t>• Overdrive suppression and warm-up are characteristic of, but may not be observed in, all automatic tachycardias. </a:t>
            </a:r>
            <a:endParaRPr lang="en-US">
              <a:sym typeface="+mn-ea"/>
            </a:endParaRPr>
          </a:p>
          <a:p>
            <a:pPr marL="0" indent="0">
              <a:buNone/>
            </a:pPr>
            <a:endParaRPr lang="en-IN" altLang="en-US"/>
          </a:p>
          <a:p>
            <a:endParaRPr lang="en-US"/>
          </a:p>
        </p:txBody>
      </p:sp>
      <p:pic>
        <p:nvPicPr>
          <p:cNvPr id="4" name="Picture 3"/>
          <p:cNvPicPr>
            <a:picLocks noChangeAspect="1"/>
          </p:cNvPicPr>
          <p:nvPr/>
        </p:nvPicPr>
        <p:blipFill>
          <a:blip r:embed="rId1"/>
          <a:stretch>
            <a:fillRect/>
          </a:stretch>
        </p:blipFill>
        <p:spPr>
          <a:xfrm>
            <a:off x="539115" y="4292600"/>
            <a:ext cx="7905750" cy="30765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overdrive suppression"/>
          <p:cNvPicPr>
            <a:picLocks noChangeAspect="1"/>
          </p:cNvPicPr>
          <p:nvPr>
            <p:ph idx="1"/>
          </p:nvPr>
        </p:nvPicPr>
        <p:blipFill>
          <a:blip r:embed="rId1"/>
          <a:stretch>
            <a:fillRect/>
          </a:stretch>
        </p:blipFill>
        <p:spPr>
          <a:xfrm>
            <a:off x="251460" y="764540"/>
            <a:ext cx="8737600" cy="49161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able_14_03_labeled"/>
          <p:cNvPicPr>
            <a:picLocks noChangeAspect="1"/>
          </p:cNvPicPr>
          <p:nvPr/>
        </p:nvPicPr>
        <p:blipFill>
          <a:blip r:embed="rId1"/>
          <a:stretch>
            <a:fillRect/>
          </a:stretch>
        </p:blipFill>
        <p:spPr>
          <a:xfrm>
            <a:off x="395318" y="1285860"/>
            <a:ext cx="8534400" cy="52070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CONDUCTION SYSTEM OF THE HEART</a:t>
            </a:r>
            <a:endParaRPr lang="en-US"/>
          </a:p>
        </p:txBody>
      </p:sp>
      <p:sp>
        <p:nvSpPr>
          <p:cNvPr id="3" name="Content Placeholder 2"/>
          <p:cNvSpPr>
            <a:spLocks noGrp="1"/>
          </p:cNvSpPr>
          <p:nvPr>
            <p:ph idx="1"/>
          </p:nvPr>
        </p:nvSpPr>
        <p:spPr/>
        <p:txBody>
          <a:bodyPr/>
          <a:p>
            <a:pPr marL="0" indent="0">
              <a:buNone/>
            </a:pPr>
            <a:r>
              <a:rPr lang="en-US"/>
              <a:t>1. SINO ATRIAL NODE </a:t>
            </a:r>
            <a:endParaRPr lang="en-US"/>
          </a:p>
          <a:p>
            <a:pPr marL="0" indent="0">
              <a:buNone/>
            </a:pPr>
            <a:r>
              <a:rPr lang="en-US"/>
              <a:t>2. INTERNODAL ATRIAL PATHWAY </a:t>
            </a:r>
            <a:endParaRPr lang="en-US"/>
          </a:p>
          <a:p>
            <a:pPr marL="0" indent="0">
              <a:buNone/>
            </a:pPr>
            <a:r>
              <a:rPr lang="en-US"/>
              <a:t>3. ATRIOVENTRICULAR NODE </a:t>
            </a:r>
            <a:endParaRPr lang="en-US"/>
          </a:p>
          <a:p>
            <a:pPr marL="0" indent="0">
              <a:buNone/>
            </a:pPr>
            <a:r>
              <a:rPr lang="en-US"/>
              <a:t>4. BUNDLE OF HIS </a:t>
            </a:r>
            <a:endParaRPr lang="en-US"/>
          </a:p>
          <a:p>
            <a:pPr marL="0" indent="0">
              <a:buNone/>
            </a:pPr>
            <a:r>
              <a:rPr lang="en-US"/>
              <a:t>5. PURKINJEE SYSTEM</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CONDUCTION SYSTEM OF HEART</a:t>
            </a:r>
            <a:endParaRPr lang="en-IN" altLang="en-US"/>
          </a:p>
        </p:txBody>
      </p:sp>
      <p:pic>
        <p:nvPicPr>
          <p:cNvPr id="4" name="Content Placeholder 3"/>
          <p:cNvPicPr>
            <a:picLocks noChangeAspect="1"/>
          </p:cNvPicPr>
          <p:nvPr>
            <p:ph idx="1"/>
          </p:nvPr>
        </p:nvPicPr>
        <p:blipFill>
          <a:blip r:embed="rId1"/>
          <a:stretch>
            <a:fillRect/>
          </a:stretch>
        </p:blipFill>
        <p:spPr>
          <a:xfrm>
            <a:off x="1818640" y="1662430"/>
            <a:ext cx="5505450" cy="440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IN" dirty="0" smtClean="0"/>
              <a:t>Topics </a:t>
            </a:r>
            <a:endParaRPr lang="en-US" altLang="en-IN" dirty="0" smtClean="0"/>
          </a:p>
        </p:txBody>
      </p:sp>
      <p:sp>
        <p:nvSpPr>
          <p:cNvPr id="3" name="Content Placeholder 2"/>
          <p:cNvSpPr>
            <a:spLocks noGrp="1"/>
          </p:cNvSpPr>
          <p:nvPr>
            <p:ph idx="1"/>
          </p:nvPr>
        </p:nvSpPr>
        <p:spPr/>
        <p:txBody>
          <a:bodyPr/>
          <a:lstStyle/>
          <a:p>
            <a:pPr marL="0" indent="0">
              <a:buNone/>
            </a:pPr>
            <a:endParaRPr lang="en-IN" dirty="0" smtClean="0"/>
          </a:p>
          <a:p>
            <a:r>
              <a:rPr lang="en-US" altLang="en-IN" dirty="0" smtClean="0">
                <a:sym typeface="+mn-ea"/>
              </a:rPr>
              <a:t>Cardiac </a:t>
            </a:r>
            <a:r>
              <a:rPr lang="en-IN" dirty="0" smtClean="0">
                <a:sym typeface="+mn-ea"/>
              </a:rPr>
              <a:t>Action Potential </a:t>
            </a:r>
            <a:endParaRPr lang="en-IN" dirty="0" smtClean="0"/>
          </a:p>
          <a:p>
            <a:r>
              <a:rPr lang="en-IN" dirty="0" smtClean="0">
                <a:sym typeface="+mn-ea"/>
              </a:rPr>
              <a:t>ANS control of  Conduction system</a:t>
            </a:r>
            <a:endParaRPr lang="en-US" dirty="0"/>
          </a:p>
          <a:p>
            <a:r>
              <a:rPr lang="en-US" altLang="en-IN" dirty="0" smtClean="0"/>
              <a:t>Anatomy of </a:t>
            </a:r>
            <a:r>
              <a:rPr lang="en-IN" dirty="0" smtClean="0"/>
              <a:t>Conduction system</a:t>
            </a:r>
            <a:endParaRPr lang="en-IN" dirty="0" smtClean="0"/>
          </a:p>
          <a:p>
            <a:r>
              <a:rPr lang="en-US" altLang="en-IN" dirty="0" smtClean="0"/>
              <a:t>Impulse conduction through the Heart</a:t>
            </a:r>
            <a:endParaRPr lang="en-IN" dirty="0" smtClean="0"/>
          </a:p>
          <a:p>
            <a:r>
              <a:rPr lang="en-US" dirty="0"/>
              <a:t>Control of Excitation and conduction of Heart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ure_14_18_0_labeled"/>
          <p:cNvPicPr>
            <a:picLocks noGrp="1" noChangeAspect="1"/>
          </p:cNvPicPr>
          <p:nvPr>
            <p:ph idx="1"/>
          </p:nvPr>
        </p:nvPicPr>
        <p:blipFill>
          <a:blip r:embed="rId1"/>
          <a:srcRect b="4712"/>
          <a:stretch>
            <a:fillRect/>
          </a:stretch>
        </p:blipFill>
        <p:spPr>
          <a:xfrm>
            <a:off x="548640" y="-8890"/>
            <a:ext cx="7068185" cy="680275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SA Node</a:t>
            </a:r>
            <a:endParaRPr lang="en-IN" altLang="en-US"/>
          </a:p>
        </p:txBody>
      </p:sp>
      <p:sp>
        <p:nvSpPr>
          <p:cNvPr id="3" name="Content Placeholder 2"/>
          <p:cNvSpPr>
            <a:spLocks noGrp="1"/>
          </p:cNvSpPr>
          <p:nvPr>
            <p:ph idx="1"/>
          </p:nvPr>
        </p:nvSpPr>
        <p:spPr/>
        <p:txBody>
          <a:bodyPr/>
          <a:lstStyle/>
          <a:p>
            <a:r>
              <a:rPr lang="en-US"/>
              <a:t>The sinus node (also called sinoatrial node) is a small, flattened, ellipsoid strip of specialized cardiac muscle about 3 millimeters wide, 15 millimeters long, and 1 millimeter thick.</a:t>
            </a:r>
            <a:endParaRPr lang="en-US"/>
          </a:p>
          <a:p>
            <a:pPr marL="0" indent="0">
              <a:buNone/>
            </a:pPr>
            <a:r>
              <a:rPr lang="en-US"/>
              <a:t> • It is located in the superior posterolateral wall of the right atrium immediately below and slightly lateral to the opening of the superior vena cava.</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ph idx="1"/>
          </p:nvPr>
        </p:nvPicPr>
        <p:blipFill>
          <a:blip r:embed="rId1"/>
          <a:stretch>
            <a:fillRect/>
          </a:stretch>
        </p:blipFill>
        <p:spPr>
          <a:xfrm>
            <a:off x="251460" y="908685"/>
            <a:ext cx="8874760" cy="50971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a:bodyPr>
          <a:lstStyle/>
          <a:p>
            <a:r>
              <a:rPr lang="en-US"/>
              <a:t>Pacemaker of the heart </a:t>
            </a:r>
            <a:endParaRPr lang="en-US"/>
          </a:p>
          <a:p>
            <a:pPr marL="0" indent="0">
              <a:buNone/>
            </a:pPr>
            <a:r>
              <a:rPr lang="en-US"/>
              <a:t>• Lies- Junction of right atrial appendage with SVC - underlies uppermost part of Sulcus terminalis </a:t>
            </a:r>
            <a:endParaRPr lang="en-US"/>
          </a:p>
          <a:p>
            <a:pPr marL="0" indent="0">
              <a:buNone/>
            </a:pPr>
            <a:r>
              <a:rPr lang="en-US"/>
              <a:t>• Dimensions – 10 to 20 mm X 1 mm X 3mm wide </a:t>
            </a:r>
            <a:endParaRPr lang="en-US"/>
          </a:p>
          <a:p>
            <a:pPr marL="0" indent="0">
              <a:buNone/>
            </a:pPr>
            <a:r>
              <a:rPr lang="en-US"/>
              <a:t>• Composition – Specialised branching myocardial fibres embedded in dense matrix of fibrous tissue. </a:t>
            </a:r>
            <a:endParaRPr lang="en-US"/>
          </a:p>
          <a:p>
            <a:pPr marL="0" indent="0">
              <a:buNone/>
            </a:pPr>
            <a:r>
              <a:rPr lang="en-US"/>
              <a:t>• Artery to SA node – 55% - Right coronary artery - 45% - Circumflex branch of LCA</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Clinical Significance of SA Node</a:t>
            </a:r>
            <a:endParaRPr lang="en-IN" altLang="en-US"/>
          </a:p>
        </p:txBody>
      </p:sp>
      <p:sp>
        <p:nvSpPr>
          <p:cNvPr id="3" name="Content Placeholder 2"/>
          <p:cNvSpPr>
            <a:spLocks noGrp="1"/>
          </p:cNvSpPr>
          <p:nvPr>
            <p:ph idx="1"/>
          </p:nvPr>
        </p:nvSpPr>
        <p:spPr/>
        <p:txBody>
          <a:bodyPr>
            <a:normAutofit fontScale="70000"/>
          </a:bodyPr>
          <a:p>
            <a:pPr marL="0" indent="0">
              <a:buNone/>
            </a:pPr>
            <a:endParaRPr lang="en-US" dirty="0"/>
          </a:p>
          <a:p>
            <a:r>
              <a:rPr lang="en-US" dirty="0">
                <a:cs typeface="+mn-lt"/>
                <a:sym typeface="+mn-ea"/>
              </a:rPr>
              <a:t>During surgical operations such as the </a:t>
            </a:r>
            <a:r>
              <a:rPr lang="en-US" u="sng" dirty="0">
                <a:cs typeface="+mn-lt"/>
                <a:sym typeface="+mn-ea"/>
              </a:rPr>
              <a:t>Mustard and Fontan procedures</a:t>
            </a:r>
            <a:r>
              <a:rPr lang="en-US" dirty="0">
                <a:cs typeface="+mn-lt"/>
                <a:sym typeface="+mn-ea"/>
              </a:rPr>
              <a:t>, the sinus node and its artery are susceptible to injury.</a:t>
            </a:r>
            <a:endParaRPr lang="en-US" dirty="0">
              <a:cs typeface="+mn-lt"/>
            </a:endParaRPr>
          </a:p>
          <a:p>
            <a:endParaRPr lang="en-US" dirty="0">
              <a:cs typeface="+mn-lt"/>
            </a:endParaRPr>
          </a:p>
          <a:p>
            <a:r>
              <a:rPr lang="en-US" dirty="0">
                <a:cs typeface="+mn-lt"/>
                <a:sym typeface="+mn-ea"/>
              </a:rPr>
              <a:t>Electrophysiological  studies support the concept of </a:t>
            </a:r>
            <a:r>
              <a:rPr lang="en-US" dirty="0">
                <a:effectLst>
                  <a:outerShdw blurRad="38100" dist="38100" dir="2700000" algn="tl">
                    <a:srgbClr val="000000">
                      <a:alpha val="43137"/>
                    </a:srgbClr>
                  </a:outerShdw>
                </a:effectLst>
                <a:cs typeface="+mn-lt"/>
                <a:sym typeface="+mn-ea"/>
              </a:rPr>
              <a:t>functional preferential pathways </a:t>
            </a:r>
            <a:r>
              <a:rPr lang="en-US" dirty="0">
                <a:cs typeface="+mn-lt"/>
                <a:sym typeface="+mn-ea"/>
              </a:rPr>
              <a:t>that travel along the crista terminalis and atrial septum including the limbus but not the valve of the fossa ovalis.</a:t>
            </a:r>
            <a:endParaRPr lang="en-US" dirty="0">
              <a:cs typeface="+mn-lt"/>
            </a:endParaRPr>
          </a:p>
          <a:p>
            <a:endParaRPr lang="en-US" dirty="0">
              <a:cs typeface="+mn-lt"/>
            </a:endParaRPr>
          </a:p>
          <a:p>
            <a:r>
              <a:rPr lang="en-US" dirty="0">
                <a:cs typeface="+mn-lt"/>
                <a:sym typeface="+mn-ea"/>
              </a:rPr>
              <a:t>Internodal conduction disturbances therefore are </a:t>
            </a:r>
            <a:r>
              <a:rPr lang="en-US" b="1" dirty="0">
                <a:cs typeface="+mn-lt"/>
                <a:sym typeface="+mn-ea"/>
              </a:rPr>
              <a:t>not expected in </a:t>
            </a:r>
            <a:r>
              <a:rPr lang="en-US" b="1" dirty="0">
                <a:effectLst>
                  <a:outerShdw blurRad="38100" dist="38100" dir="2700000" algn="tl">
                    <a:srgbClr val="000000">
                      <a:alpha val="43137"/>
                    </a:srgbClr>
                  </a:outerShdw>
                </a:effectLst>
                <a:cs typeface="+mn-lt"/>
                <a:sym typeface="+mn-ea"/>
              </a:rPr>
              <a:t>transseptal procedures</a:t>
            </a:r>
            <a:r>
              <a:rPr lang="en-US" b="1" dirty="0">
                <a:cs typeface="+mn-lt"/>
                <a:sym typeface="+mn-ea"/>
              </a:rPr>
              <a:t>. </a:t>
            </a:r>
            <a:endParaRPr lang="en-US" b="1" dirty="0">
              <a:cs typeface="+mn-lt"/>
            </a:endParaRPr>
          </a:p>
          <a:p>
            <a:endParaRPr lang="en-US" b="1">
              <a:cs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Autofit/>
          </a:bodyPr>
          <a:p>
            <a:endParaRPr lang="en-US" sz="2000" dirty="0"/>
          </a:p>
          <a:p>
            <a:r>
              <a:rPr lang="en-US" sz="2000" dirty="0">
                <a:sym typeface="+mn-ea"/>
              </a:rPr>
              <a:t>With the </a:t>
            </a:r>
            <a:r>
              <a:rPr lang="en-US" sz="2000" b="1" dirty="0">
                <a:sym typeface="+mn-ea"/>
              </a:rPr>
              <a:t>Mustard operation </a:t>
            </a:r>
            <a:r>
              <a:rPr lang="en-US" sz="2000" u="sng" dirty="0">
                <a:sym typeface="+mn-ea"/>
              </a:rPr>
              <a:t>for complete transposition of the great arteries</a:t>
            </a:r>
            <a:r>
              <a:rPr lang="en-US" sz="2000" dirty="0">
                <a:sym typeface="+mn-ea"/>
              </a:rPr>
              <a:t>, there can be severe </a:t>
            </a:r>
            <a:r>
              <a:rPr lang="en-US" sz="2000" dirty="0">
                <a:effectLst>
                  <a:outerShdw blurRad="38100" dist="38100" dir="2700000" algn="tl">
                    <a:srgbClr val="000000">
                      <a:alpha val="43137"/>
                    </a:srgbClr>
                  </a:outerShdw>
                </a:effectLst>
                <a:sym typeface="+mn-ea"/>
              </a:rPr>
              <a:t>disturbance of internodal conduction </a:t>
            </a:r>
            <a:r>
              <a:rPr lang="en-US" sz="2000" dirty="0">
                <a:sym typeface="+mn-ea"/>
              </a:rPr>
              <a:t>because the entire septum is resected, and the surgical atriotomy can disrupt the crista terminalis.</a:t>
            </a:r>
            <a:endParaRPr lang="en-US" sz="2000" dirty="0"/>
          </a:p>
          <a:p>
            <a:endParaRPr lang="en-US" sz="2000" dirty="0"/>
          </a:p>
          <a:p>
            <a:r>
              <a:rPr lang="en-US" sz="2000" b="1" dirty="0">
                <a:sym typeface="+mn-ea"/>
              </a:rPr>
              <a:t>Lipomatous hypertrophy </a:t>
            </a:r>
            <a:r>
              <a:rPr lang="en-US" sz="2000" dirty="0">
                <a:sym typeface="+mn-ea"/>
              </a:rPr>
              <a:t>of the atrial septum can interfere with internodal conduction and induce a variety of </a:t>
            </a:r>
            <a:r>
              <a:rPr lang="en-US" sz="2000" b="1" dirty="0">
                <a:sym typeface="+mn-ea"/>
              </a:rPr>
              <a:t>atrial arrhythmias</a:t>
            </a:r>
            <a:r>
              <a:rPr lang="en-US" sz="2000" dirty="0">
                <a:sym typeface="+mn-ea"/>
              </a:rPr>
              <a:t>.</a:t>
            </a:r>
            <a:endParaRPr lang="en-US" sz="2000" dirty="0"/>
          </a:p>
          <a:p>
            <a:endParaRPr lang="en-US" sz="2000" dirty="0"/>
          </a:p>
          <a:p>
            <a:r>
              <a:rPr lang="en-US" sz="2000" dirty="0">
                <a:sym typeface="+mn-ea"/>
              </a:rPr>
              <a:t> </a:t>
            </a:r>
            <a:r>
              <a:rPr lang="en-US" sz="2000" b="1" dirty="0">
                <a:sym typeface="+mn-ea"/>
              </a:rPr>
              <a:t>Ventricular preexcitation </a:t>
            </a:r>
            <a:r>
              <a:rPr lang="en-US" sz="2000" dirty="0">
                <a:sym typeface="+mn-ea"/>
              </a:rPr>
              <a:t>is most commonly associated with aberrant </a:t>
            </a:r>
            <a:r>
              <a:rPr lang="en-US" sz="2000" i="1" dirty="0">
                <a:sym typeface="+mn-ea"/>
              </a:rPr>
              <a:t>bypass tracts that span the annulus of the tricuspid or mitral valve</a:t>
            </a:r>
            <a:endParaRPr lang="en-IN" sz="2000" i="1" dirty="0"/>
          </a:p>
          <a:p>
            <a:endParaRPr lang="en-IN" sz="20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34645" y="1533525"/>
            <a:ext cx="8286750" cy="45554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lnSpcReduction="10000"/>
          </a:bodyPr>
          <a:lstStyle/>
          <a:p>
            <a:pPr>
              <a:buFont typeface="Wingdings" panose="05000000000000000000" charset="0"/>
              <a:buChar char="§"/>
            </a:pPr>
            <a:r>
              <a:rPr lang="en-IN" altLang="en-US" b="1"/>
              <a:t>Spontaneous (phase 4) D</a:t>
            </a:r>
            <a:r>
              <a:rPr lang="en-US" b="1"/>
              <a:t>iastolic depolarization</a:t>
            </a:r>
            <a:r>
              <a:rPr lang="en-US"/>
              <a:t> underlies the property of automaticity (pacemaking) characteristic of cells in the sinoatrial (SA) and atrioventricular (AV) nodes, His-Purkinje system, coronary sinus, and pulmonary veins. </a:t>
            </a:r>
            <a:endParaRPr lang="en-US"/>
          </a:p>
          <a:p>
            <a:pPr marL="0" indent="0">
              <a:buNone/>
            </a:pPr>
            <a:r>
              <a:rPr lang="en-US"/>
              <a:t>• Phase 4 depolarization results from the concerted action of a number of ionic currents, including K+ currents, Ca2+ currents, electrogenic Na-K-ATPase, the Na-Ca exchanger, and the so-called funny, or pacemaker, current (If</a:t>
            </a:r>
            <a:r>
              <a:rPr lang="en-IN" altLang="en-US"/>
              <a:t>).</a:t>
            </a:r>
            <a:endParaRPr lang="en-I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95605" y="1340485"/>
            <a:ext cx="8380730" cy="48253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Depolarization of SA Node</a:t>
            </a:r>
            <a:endParaRPr lang="en-US"/>
          </a:p>
        </p:txBody>
      </p:sp>
      <p:sp>
        <p:nvSpPr>
          <p:cNvPr id="3" name="Content Placeholder 2"/>
          <p:cNvSpPr>
            <a:spLocks noGrp="1"/>
          </p:cNvSpPr>
          <p:nvPr>
            <p:ph idx="1"/>
          </p:nvPr>
        </p:nvSpPr>
        <p:spPr>
          <a:xfrm>
            <a:off x="-635" y="1527810"/>
            <a:ext cx="9182100" cy="5569585"/>
          </a:xfrm>
        </p:spPr>
        <p:txBody>
          <a:bodyPr>
            <a:normAutofit fontScale="80000"/>
          </a:bodyPr>
          <a:p>
            <a:pPr marL="0" indent="0">
              <a:buNone/>
            </a:pPr>
            <a:r>
              <a:rPr lang="en-US"/>
              <a:t> • SA node - no stable resting membrane potential </a:t>
            </a:r>
            <a:endParaRPr lang="en-US"/>
          </a:p>
          <a:p>
            <a:pPr marL="0" indent="0">
              <a:buNone/>
            </a:pPr>
            <a:r>
              <a:rPr lang="en-US"/>
              <a:t>• Pacemaker potential – gradual depolarization from -60 mV, slow influx of Na+ </a:t>
            </a:r>
            <a:endParaRPr lang="en-US"/>
          </a:p>
          <a:p>
            <a:pPr marL="0" indent="0">
              <a:buNone/>
            </a:pPr>
            <a:r>
              <a:rPr lang="en-US"/>
              <a:t>• Action potential </a:t>
            </a:r>
            <a:endParaRPr lang="en-US"/>
          </a:p>
          <a:p>
            <a:pPr marL="0" indent="0">
              <a:buNone/>
            </a:pPr>
            <a:r>
              <a:rPr lang="en-US"/>
              <a:t> </a:t>
            </a:r>
            <a:r>
              <a:rPr lang="en-IN" altLang="en-US"/>
              <a:t>                 </a:t>
            </a:r>
            <a:r>
              <a:rPr lang="en-US"/>
              <a:t>– at threshold -40 mV, fast Ca+2 channels open, (Ca+2 in)</a:t>
            </a:r>
            <a:endParaRPr lang="en-US"/>
          </a:p>
          <a:p>
            <a:pPr marL="0" indent="0">
              <a:buNone/>
            </a:pPr>
            <a:r>
              <a:rPr lang="en-US"/>
              <a:t> </a:t>
            </a:r>
            <a:r>
              <a:rPr lang="en-IN" altLang="en-US"/>
              <a:t>                </a:t>
            </a:r>
            <a:r>
              <a:rPr lang="en-US"/>
              <a:t> – depolarizing phase to 0 mV, K+ channels open, (K+ out)</a:t>
            </a:r>
            <a:endParaRPr lang="en-US"/>
          </a:p>
          <a:p>
            <a:pPr marL="0" indent="0">
              <a:buNone/>
            </a:pPr>
            <a:r>
              <a:rPr lang="en-US"/>
              <a:t> </a:t>
            </a:r>
            <a:r>
              <a:rPr lang="en-IN" altLang="en-US"/>
              <a:t>                </a:t>
            </a:r>
            <a:r>
              <a:rPr lang="en-US"/>
              <a:t> – repolarizing phase back to -60 mV, K+ channels close </a:t>
            </a:r>
            <a:endParaRPr lang="en-US"/>
          </a:p>
          <a:p>
            <a:pPr marL="0" indent="0">
              <a:buNone/>
            </a:pPr>
            <a:r>
              <a:rPr lang="en-US"/>
              <a:t>• Each depolarization creates one heartbeat – SA node at rest fires at 0.8 sec, about 75 bpm</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INTRODUCTION</a:t>
            </a:r>
            <a:endParaRPr lang="en-IN" altLang="en-US"/>
          </a:p>
        </p:txBody>
      </p:sp>
      <p:sp>
        <p:nvSpPr>
          <p:cNvPr id="3" name="Content Placeholder 2"/>
          <p:cNvSpPr>
            <a:spLocks noGrp="1"/>
          </p:cNvSpPr>
          <p:nvPr>
            <p:ph idx="1"/>
          </p:nvPr>
        </p:nvSpPr>
        <p:spPr>
          <a:xfrm>
            <a:off x="107315" y="1628775"/>
            <a:ext cx="8876665" cy="5125085"/>
          </a:xfrm>
        </p:spPr>
        <p:txBody>
          <a:bodyPr>
            <a:normAutofit/>
          </a:bodyPr>
          <a:p>
            <a:r>
              <a:rPr lang="en-IN" altLang="en-US">
                <a:sym typeface="+mn-ea"/>
              </a:rPr>
              <a:t>Autorhythmicity</a:t>
            </a:r>
            <a:r>
              <a:rPr lang="en-US" altLang="en-IN">
                <a:sym typeface="+mn-ea"/>
              </a:rPr>
              <a:t>- </a:t>
            </a:r>
            <a:r>
              <a:rPr lang="en-IN" altLang="en-US"/>
              <a:t>Heart beats rhythmically as result of action potentials it generates by itself</a:t>
            </a:r>
            <a:endParaRPr lang="en-IN" altLang="en-US"/>
          </a:p>
          <a:p>
            <a:r>
              <a:rPr lang="en-IN" altLang="en-US"/>
              <a:t>The heart is having with a system for</a:t>
            </a:r>
            <a:endParaRPr lang="en-IN" altLang="en-US"/>
          </a:p>
          <a:p>
            <a:pPr marL="0" indent="0">
              <a:buNone/>
            </a:pPr>
            <a:r>
              <a:rPr lang="en-IN" altLang="en-US"/>
              <a:t> (1) generating rhythmical electrical impulses to cause rhythmical contraction of the heart muscle </a:t>
            </a:r>
            <a:endParaRPr lang="en-IN" altLang="en-US"/>
          </a:p>
          <a:p>
            <a:pPr marL="0" indent="0">
              <a:buNone/>
            </a:pPr>
            <a:r>
              <a:rPr lang="en-IN" altLang="en-US"/>
              <a:t>(2) conducting these impulses rapidly through the heart. </a:t>
            </a:r>
            <a:endParaRPr lang="en-IN" altLang="en-US"/>
          </a:p>
          <a:p>
            <a:pPr marL="0" indent="0">
              <a:buNone/>
            </a:pPr>
            <a:endParaRPr lang="en-I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Self-Excitation of Sinus Nodal Fibers</a:t>
            </a:r>
            <a:endParaRPr lang="en-US"/>
          </a:p>
        </p:txBody>
      </p:sp>
      <p:sp>
        <p:nvSpPr>
          <p:cNvPr id="3" name="Content Placeholder 2"/>
          <p:cNvSpPr>
            <a:spLocks noGrp="1"/>
          </p:cNvSpPr>
          <p:nvPr>
            <p:ph idx="1"/>
          </p:nvPr>
        </p:nvSpPr>
        <p:spPr>
          <a:xfrm>
            <a:off x="140970" y="1600200"/>
            <a:ext cx="8688705" cy="4918710"/>
          </a:xfrm>
        </p:spPr>
        <p:txBody>
          <a:bodyPr>
            <a:normAutofit fontScale="70000"/>
          </a:bodyPr>
          <a:p>
            <a:pPr marL="0" indent="0">
              <a:buNone/>
            </a:pPr>
            <a:r>
              <a:rPr lang="en-US"/>
              <a:t> • Because of the</a:t>
            </a:r>
            <a:r>
              <a:rPr lang="en-US" b="1"/>
              <a:t> high sodium ion concentration in the extracellular fluid</a:t>
            </a:r>
            <a:r>
              <a:rPr lang="en-US"/>
              <a:t> outside the nodal fiber, as well as a moderate number of already open sodium channels, positive sodium ions from outside the fibers normally tend to leak to the inside. </a:t>
            </a:r>
            <a:endParaRPr lang="en-US"/>
          </a:p>
          <a:p>
            <a:pPr marL="0" indent="0">
              <a:buNone/>
            </a:pPr>
            <a:r>
              <a:rPr lang="en-US"/>
              <a:t>• Therefore, between heartbeats, influx of positively charged sodium ions causes a slow rise in the resting membrane potential in the positive direction. </a:t>
            </a:r>
            <a:endParaRPr lang="en-US"/>
          </a:p>
          <a:p>
            <a:pPr marL="0" indent="0">
              <a:buNone/>
            </a:pPr>
            <a:r>
              <a:rPr lang="en-US"/>
              <a:t>• Thus, the </a:t>
            </a:r>
            <a:r>
              <a:rPr lang="en-US" b="1"/>
              <a:t>“resting potential gradually rises between each two heartbeats”</a:t>
            </a:r>
            <a:r>
              <a:rPr lang="en-US"/>
              <a:t>. </a:t>
            </a:r>
            <a:endParaRPr lang="en-US"/>
          </a:p>
          <a:p>
            <a:pPr marL="0" indent="0">
              <a:buNone/>
            </a:pPr>
            <a:r>
              <a:rPr lang="en-US"/>
              <a:t>• When the potential reaches a threshold voltage of about -40 millivolts, the sodium-calcium channels become “activated,” thus causing the action potential.</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5560" y="1700530"/>
            <a:ext cx="9064625" cy="37922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INTERNODAL CONDUCTION PATHS</a:t>
            </a:r>
            <a:endParaRPr lang="en-US"/>
          </a:p>
        </p:txBody>
      </p:sp>
      <p:sp>
        <p:nvSpPr>
          <p:cNvPr id="3" name="Content Placeholder 2"/>
          <p:cNvSpPr>
            <a:spLocks noGrp="1"/>
          </p:cNvSpPr>
          <p:nvPr>
            <p:ph idx="1"/>
          </p:nvPr>
        </p:nvSpPr>
        <p:spPr/>
        <p:txBody>
          <a:bodyPr/>
          <a:p>
            <a:pPr marL="0" indent="0">
              <a:buNone/>
            </a:pPr>
            <a:r>
              <a:rPr lang="en-US"/>
              <a:t> • Special pathways in atrial wall </a:t>
            </a:r>
            <a:endParaRPr lang="en-US"/>
          </a:p>
          <a:p>
            <a:pPr marL="0" indent="0">
              <a:buNone/>
            </a:pPr>
            <a:r>
              <a:rPr lang="en-US"/>
              <a:t>• Mixture of purkinje fiber and ordinary cardiac muscle cells </a:t>
            </a:r>
            <a:endParaRPr lang="en-US"/>
          </a:p>
          <a:p>
            <a:pPr marL="0" indent="0">
              <a:buNone/>
            </a:pPr>
            <a:r>
              <a:rPr lang="en-US"/>
              <a:t>• Function to transmit impulses rapidly from SA node to AV node </a:t>
            </a:r>
            <a:endParaRPr lang="en-US"/>
          </a:p>
          <a:p>
            <a:pPr marL="0" indent="0">
              <a:buNone/>
            </a:pPr>
            <a:r>
              <a:rPr lang="en-US"/>
              <a:t>• ANTERIOR-------- BACHMAN </a:t>
            </a:r>
            <a:endParaRPr lang="en-US"/>
          </a:p>
          <a:p>
            <a:pPr marL="0" indent="0">
              <a:buNone/>
            </a:pPr>
            <a:r>
              <a:rPr lang="en-US"/>
              <a:t>• MIDDLE-------------WENCKEBACH </a:t>
            </a:r>
            <a:endParaRPr lang="en-US"/>
          </a:p>
          <a:p>
            <a:pPr marL="0" indent="0">
              <a:buNone/>
            </a:pPr>
            <a:r>
              <a:rPr lang="en-US"/>
              <a:t>• POSTERIOR-------THOREL</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ANTERIOR INTERNODAL TRACT</a:t>
            </a:r>
            <a:endParaRPr lang="en-US"/>
          </a:p>
        </p:txBody>
      </p:sp>
      <p:sp>
        <p:nvSpPr>
          <p:cNvPr id="3" name="Content Placeholder 2"/>
          <p:cNvSpPr>
            <a:spLocks noGrp="1"/>
          </p:cNvSpPr>
          <p:nvPr>
            <p:ph idx="1"/>
          </p:nvPr>
        </p:nvSpPr>
        <p:spPr/>
        <p:txBody>
          <a:bodyPr/>
          <a:p>
            <a:r>
              <a:rPr lang="en-US"/>
              <a:t> Bachmann’s Bundle </a:t>
            </a:r>
            <a:endParaRPr lang="en-US"/>
          </a:p>
          <a:p>
            <a:pPr marL="0" indent="0">
              <a:buNone/>
            </a:pPr>
            <a:r>
              <a:rPr lang="en-US"/>
              <a:t>• BEGINNING -leaves the anterior end of the sinuatrial node </a:t>
            </a:r>
            <a:endParaRPr lang="en-US"/>
          </a:p>
          <a:p>
            <a:pPr marL="0" indent="0">
              <a:buNone/>
            </a:pPr>
            <a:r>
              <a:rPr lang="en-US"/>
              <a:t>• COURSE -passes anterior to the superior vena caval opening -descends on the atrial septum </a:t>
            </a:r>
            <a:endParaRPr lang="en-US"/>
          </a:p>
          <a:p>
            <a:pPr marL="0" indent="0">
              <a:buNone/>
            </a:pPr>
            <a:r>
              <a:rPr lang="en-US"/>
              <a:t>• TERMINATION - in the atrioventricular node. </a:t>
            </a:r>
            <a:endParaRPr lang="en-US"/>
          </a:p>
          <a:p>
            <a:pPr marL="0" indent="0">
              <a:buNone/>
            </a:pPr>
            <a:r>
              <a:rPr lang="en-US"/>
              <a:t>• Tract composed of both ordinary Myocardial &amp; Purkinje fibres</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MIDDLE INTERNODAL PATHWAY</a:t>
            </a:r>
            <a:endParaRPr lang="en-US"/>
          </a:p>
        </p:txBody>
      </p:sp>
      <p:sp>
        <p:nvSpPr>
          <p:cNvPr id="3" name="Content Placeholder 2"/>
          <p:cNvSpPr>
            <a:spLocks noGrp="1"/>
          </p:cNvSpPr>
          <p:nvPr>
            <p:ph idx="1"/>
          </p:nvPr>
        </p:nvSpPr>
        <p:spPr/>
        <p:txBody>
          <a:bodyPr>
            <a:normAutofit/>
          </a:bodyPr>
          <a:p>
            <a:r>
              <a:rPr lang="en-US"/>
              <a:t>PATHWAY of Wenkebach </a:t>
            </a:r>
            <a:endParaRPr lang="en-US"/>
          </a:p>
          <a:p>
            <a:pPr marL="0" indent="0">
              <a:buNone/>
            </a:pPr>
            <a:r>
              <a:rPr lang="en-US"/>
              <a:t>• BEGINNING -leaves the posterior end of the sinuatrial node </a:t>
            </a:r>
            <a:endParaRPr lang="en-US"/>
          </a:p>
          <a:p>
            <a:pPr marL="0" indent="0">
              <a:buNone/>
            </a:pPr>
            <a:r>
              <a:rPr lang="en-US"/>
              <a:t>• COURSE - passes posterior to the superior vena caval opening descends on the atrial septum </a:t>
            </a:r>
            <a:endParaRPr lang="en-US"/>
          </a:p>
          <a:p>
            <a:pPr marL="0" indent="0">
              <a:buNone/>
            </a:pPr>
            <a:r>
              <a:rPr lang="en-US"/>
              <a:t>• TERMINATION - upper end of atrioventricular node.</a:t>
            </a:r>
            <a:endParaRPr lang="en-US"/>
          </a:p>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POSTERIOR INTERNODAL PATHWAY of Thorel </a:t>
            </a:r>
            <a:endParaRPr lang="en-US"/>
          </a:p>
        </p:txBody>
      </p:sp>
      <p:sp>
        <p:nvSpPr>
          <p:cNvPr id="3" name="Content Placeholder 2"/>
          <p:cNvSpPr>
            <a:spLocks noGrp="1"/>
          </p:cNvSpPr>
          <p:nvPr>
            <p:ph idx="1"/>
          </p:nvPr>
        </p:nvSpPr>
        <p:spPr/>
        <p:txBody>
          <a:bodyPr/>
          <a:p>
            <a:r>
              <a:rPr lang="en-US">
                <a:sym typeface="+mn-ea"/>
              </a:rPr>
              <a:t>PATHWAY of Thorel </a:t>
            </a:r>
            <a:endParaRPr lang="en-US"/>
          </a:p>
          <a:p>
            <a:pPr marL="0" indent="0">
              <a:buNone/>
            </a:pPr>
            <a:r>
              <a:rPr lang="en-US">
                <a:sym typeface="+mn-ea"/>
              </a:rPr>
              <a:t>• BEGINNING -Leaves the posterior part of the sinuatrial node </a:t>
            </a:r>
            <a:endParaRPr lang="en-US">
              <a:sym typeface="+mn-ea"/>
            </a:endParaRPr>
          </a:p>
          <a:p>
            <a:pPr marL="0" indent="0">
              <a:buNone/>
            </a:pPr>
            <a:r>
              <a:rPr lang="en-US">
                <a:sym typeface="+mn-ea"/>
              </a:rPr>
              <a:t>• COURSE -descends through the crista terminalis and the valve of the IVC </a:t>
            </a:r>
            <a:endParaRPr lang="en-US">
              <a:sym typeface="+mn-ea"/>
            </a:endParaRPr>
          </a:p>
          <a:p>
            <a:pPr marL="0" indent="0">
              <a:buNone/>
            </a:pPr>
            <a:r>
              <a:rPr lang="en-US">
                <a:sym typeface="+mn-ea"/>
              </a:rPr>
              <a:t>• TERMINATION - Atrioventricular node. </a:t>
            </a:r>
            <a:endParaRPr lang="en-US">
              <a:sym typeface="+mn-ea"/>
            </a:endParaRPr>
          </a:p>
          <a:p>
            <a:pPr marL="0" indent="0">
              <a:buNone/>
            </a:pPr>
            <a:r>
              <a:rPr lang="en-US">
                <a:sym typeface="+mn-ea"/>
              </a:rPr>
              <a:t>• Formed mainly of Purkinje type fibres</a:t>
            </a:r>
            <a:endParaRPr lang="en-US"/>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861695" y="2105660"/>
            <a:ext cx="3228975" cy="3514725"/>
          </a:xfrm>
          <a:prstGeom prst="rect">
            <a:avLst/>
          </a:prstGeom>
        </p:spPr>
      </p:pic>
      <p:sp>
        <p:nvSpPr>
          <p:cNvPr id="6" name="Content Placeholder 5"/>
          <p:cNvSpPr>
            <a:spLocks noGrp="1"/>
          </p:cNvSpPr>
          <p:nvPr>
            <p:ph sz="half" idx="2"/>
          </p:nvPr>
        </p:nvSpPr>
        <p:spPr/>
        <p:txBody>
          <a:bodyPr>
            <a:normAutofit fontScale="80000"/>
          </a:bodyPr>
          <a:p>
            <a:r>
              <a:rPr lang="en-US"/>
              <a:t>The ends of the sinus nodal fibres connect directly with surrounding atrial muscle fibres. Therefore, action potentials originating in the sinus node travel outward into these atrial muscle fibres. </a:t>
            </a:r>
            <a:endParaRPr lang="en-US"/>
          </a:p>
          <a:p>
            <a:pPr marL="0" indent="0">
              <a:buNone/>
            </a:pPr>
            <a:r>
              <a:rPr lang="en-US"/>
              <a:t>• The velocity of conduction in most atrial muscle is about 0.3 m/sec, but conduction is more rapid, about 1 m/sec, in several small bands of atrial fibres.</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AV Node</a:t>
            </a:r>
            <a:endParaRPr lang="en-IN" altLang="en-US"/>
          </a:p>
        </p:txBody>
      </p:sp>
      <p:sp>
        <p:nvSpPr>
          <p:cNvPr id="3" name="Content Placeholder 2"/>
          <p:cNvSpPr>
            <a:spLocks noGrp="1"/>
          </p:cNvSpPr>
          <p:nvPr>
            <p:ph idx="1"/>
          </p:nvPr>
        </p:nvSpPr>
        <p:spPr>
          <a:xfrm>
            <a:off x="107315" y="1600200"/>
            <a:ext cx="9208135" cy="5133340"/>
          </a:xfrm>
        </p:spPr>
        <p:txBody>
          <a:bodyPr>
            <a:normAutofit fontScale="90000"/>
          </a:bodyPr>
          <a:p>
            <a:pPr marL="0" indent="0">
              <a:buNone/>
            </a:pPr>
            <a:r>
              <a:rPr lang="en-US"/>
              <a:t>• Node of Tawara </a:t>
            </a:r>
            <a:endParaRPr lang="en-US"/>
          </a:p>
          <a:p>
            <a:pPr marL="0" indent="0">
              <a:buNone/>
            </a:pPr>
            <a:r>
              <a:rPr lang="en-US"/>
              <a:t>• Lies- Subendocardially in medial wall of Rt atrium </a:t>
            </a:r>
            <a:endParaRPr lang="en-US"/>
          </a:p>
          <a:p>
            <a:pPr marL="0" indent="0">
              <a:buNone/>
            </a:pPr>
            <a:r>
              <a:rPr lang="en-US"/>
              <a:t> - 1cm above the opening of coronary sinus </a:t>
            </a:r>
            <a:endParaRPr lang="en-US"/>
          </a:p>
          <a:p>
            <a:pPr marL="0" indent="0">
              <a:buNone/>
            </a:pPr>
            <a:r>
              <a:rPr lang="en-US"/>
              <a:t> - basal attachment of septal cusp of tricuspid valve </a:t>
            </a:r>
            <a:endParaRPr lang="en-US"/>
          </a:p>
          <a:p>
            <a:pPr marL="0" indent="0">
              <a:buNone/>
            </a:pPr>
            <a:r>
              <a:rPr lang="en-US"/>
              <a:t>• Histologically – “An entanglement ” – fine poorly striated branching specialized myocardial fibres. No dense fibrous matrix. </a:t>
            </a:r>
            <a:endParaRPr lang="en-US"/>
          </a:p>
          <a:p>
            <a:pPr marL="0" indent="0">
              <a:buNone/>
            </a:pPr>
            <a:r>
              <a:rPr lang="en-US"/>
              <a:t>• Artery to AV node – 90% - Right coronary artery - 10 % - Circumflex branch of LCA </a:t>
            </a:r>
            <a:endParaRPr lang="en-US"/>
          </a:p>
          <a:p>
            <a:r>
              <a:rPr lang="en-US"/>
              <a:t>Delay of about 0.12 sec in conduction through AV node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2620" y="1691005"/>
            <a:ext cx="7858125" cy="4343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0" y="1388745"/>
            <a:ext cx="8665845" cy="50425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20000"/>
          </a:bodyPr>
          <a:p>
            <a:r>
              <a:rPr lang="en-IN" altLang="en-US">
                <a:sym typeface="+mn-ea"/>
              </a:rPr>
              <a:t>When this system functions normally, the atria contract about one sixth of a second ahead of ventricular contraction, which allows filling of the ventricles before they pump the blood through the lungs and peripheral circulation</a:t>
            </a:r>
            <a:r>
              <a:rPr lang="en-US" altLang="en-IN">
                <a:sym typeface="+mn-ea"/>
              </a:rPr>
              <a:t>.</a:t>
            </a:r>
            <a:endParaRPr lang="en-IN" altLang="en-US"/>
          </a:p>
          <a:p>
            <a:r>
              <a:rPr lang="en-US" altLang="en-IN">
                <a:sym typeface="+mn-ea"/>
              </a:rPr>
              <a:t>I</a:t>
            </a:r>
            <a:r>
              <a:rPr lang="en-IN" altLang="en-US">
                <a:sym typeface="+mn-ea"/>
              </a:rPr>
              <a:t>mportance of the system is that it allows all portions of the ventricles to contract almost simultaneously, which is essential for most effective pressure generation in the ventricular chambers.</a:t>
            </a:r>
            <a:endParaRPr lang="en-IN" altLang="en-US"/>
          </a:p>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Anatomical importance</a:t>
            </a:r>
            <a:endParaRPr lang="en-IN" altLang="en-US"/>
          </a:p>
        </p:txBody>
      </p:sp>
      <p:sp>
        <p:nvSpPr>
          <p:cNvPr id="3" name="Content Placeholder 2"/>
          <p:cNvSpPr>
            <a:spLocks noGrp="1"/>
          </p:cNvSpPr>
          <p:nvPr>
            <p:ph idx="1"/>
          </p:nvPr>
        </p:nvSpPr>
        <p:spPr/>
        <p:txBody>
          <a:bodyPr/>
          <a:p>
            <a:endParaRPr lang="en-US" dirty="0"/>
          </a:p>
          <a:p>
            <a:endParaRPr lang="en-US" dirty="0"/>
          </a:p>
          <a:p>
            <a:r>
              <a:rPr lang="en-US" dirty="0">
                <a:sym typeface="+mn-ea"/>
              </a:rPr>
              <a:t>Because of its right atrial location near the tricuspid annulus, the AV node is susceptible to injury during </a:t>
            </a:r>
            <a:r>
              <a:rPr lang="en-US" b="1" dirty="0">
                <a:sym typeface="+mn-ea"/>
              </a:rPr>
              <a:t>tricuspid annuloplasty and during plication procedures for </a:t>
            </a:r>
            <a:r>
              <a:rPr lang="en-US" b="1" dirty="0" err="1">
                <a:sym typeface="+mn-ea"/>
              </a:rPr>
              <a:t>Ebstein</a:t>
            </a:r>
            <a:r>
              <a:rPr lang="en-US" b="1" dirty="0">
                <a:sym typeface="+mn-ea"/>
              </a:rPr>
              <a:t> anomaly.</a:t>
            </a:r>
            <a:endParaRPr lang="en-US" dirty="0"/>
          </a:p>
          <a:p>
            <a:endParaRPr lang="en-IN" dirty="0"/>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79070" y="1629410"/>
            <a:ext cx="8588375" cy="4787900"/>
          </a:xfrm>
        </p:spPr>
        <p:txBody>
          <a:bodyPr>
            <a:normAutofit fontScale="90000"/>
          </a:bodyPr>
          <a:p>
            <a:pPr marL="0" indent="0">
              <a:buNone/>
            </a:pPr>
            <a:r>
              <a:rPr lang="en-US"/>
              <a:t> • As with the SA node, the AV node has extensive autonomic innervation and an abundant blood supply. </a:t>
            </a:r>
            <a:endParaRPr lang="en-US"/>
          </a:p>
          <a:p>
            <a:pPr marL="0" indent="0">
              <a:buNone/>
            </a:pPr>
            <a:r>
              <a:rPr lang="en-US"/>
              <a:t>• The AV node consists of three regions— distinguished by functional and histologic differences</a:t>
            </a:r>
            <a:endParaRPr lang="en-US"/>
          </a:p>
          <a:p>
            <a:pPr marL="0" indent="0">
              <a:buNone/>
            </a:pPr>
            <a:r>
              <a:rPr lang="en-US"/>
              <a:t> 1) the transitional cell zone </a:t>
            </a:r>
            <a:endParaRPr lang="en-US"/>
          </a:p>
          <a:p>
            <a:pPr marL="0" indent="0">
              <a:buNone/>
            </a:pPr>
            <a:r>
              <a:rPr lang="en-US"/>
              <a:t> 2) compact node </a:t>
            </a:r>
            <a:endParaRPr lang="en-US"/>
          </a:p>
          <a:p>
            <a:pPr marL="0" indent="0">
              <a:buNone/>
            </a:pPr>
            <a:r>
              <a:rPr lang="en-US"/>
              <a:t> 3) penetrating bundle </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20000"/>
          </a:bodyPr>
          <a:p>
            <a:r>
              <a:rPr lang="en-US"/>
              <a:t> The </a:t>
            </a:r>
            <a:r>
              <a:rPr lang="en-US" b="1"/>
              <a:t>transitional cell zone</a:t>
            </a:r>
            <a:r>
              <a:rPr lang="en-US"/>
              <a:t>, which consists of cells constituting the atrial approaches to the compact AV node, has the </a:t>
            </a:r>
            <a:r>
              <a:rPr lang="en-US" b="1"/>
              <a:t>highest rate of spontaneous diastolic depolarization</a:t>
            </a:r>
            <a:r>
              <a:rPr lang="en-US"/>
              <a:t>..</a:t>
            </a:r>
            <a:endParaRPr lang="en-US"/>
          </a:p>
          <a:p>
            <a:pPr marL="0" indent="0">
              <a:buNone/>
            </a:pPr>
            <a:r>
              <a:rPr lang="en-US"/>
              <a:t>• The </a:t>
            </a:r>
            <a:r>
              <a:rPr lang="en-US" b="1"/>
              <a:t>compact node </a:t>
            </a:r>
            <a:r>
              <a:rPr lang="en-US"/>
              <a:t>is composed of groups of cells that have extensions into the central fibrous body and the annulus of the mitral and tricuspid valves. These cells appear to be the</a:t>
            </a:r>
            <a:r>
              <a:rPr lang="en-US" b="1"/>
              <a:t> site of most of the conduction delay through the AV node</a:t>
            </a:r>
            <a:r>
              <a:rPr lang="en-US"/>
              <a:t>. </a:t>
            </a:r>
            <a:endParaRPr lang="en-US"/>
          </a:p>
          <a:p>
            <a:pPr marL="0" indent="0">
              <a:buNone/>
            </a:pPr>
            <a:r>
              <a:rPr lang="en-US"/>
              <a:t>• The penetrating bundle consists of cells that lead directly into the His bundle and its branching portion</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7310" y="2300605"/>
            <a:ext cx="9071610" cy="376682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 Cause of the Slow Conduction</a:t>
            </a:r>
            <a:endParaRPr lang="en-US"/>
          </a:p>
        </p:txBody>
      </p:sp>
      <p:sp>
        <p:nvSpPr>
          <p:cNvPr id="3" name="Content Placeholder 2"/>
          <p:cNvSpPr>
            <a:spLocks noGrp="1"/>
          </p:cNvSpPr>
          <p:nvPr>
            <p:ph idx="1"/>
          </p:nvPr>
        </p:nvSpPr>
        <p:spPr/>
        <p:txBody>
          <a:bodyPr>
            <a:normAutofit fontScale="90000"/>
          </a:bodyPr>
          <a:p>
            <a:endParaRPr lang="en-US"/>
          </a:p>
          <a:p>
            <a:pPr marL="0" indent="0">
              <a:buNone/>
            </a:pPr>
            <a:r>
              <a:rPr lang="en-US"/>
              <a:t> • The slow conduction in the transitional, nodal, and penetrating A-V bundle fibres is caused mainly by diminished numbers of gap junctions between successive cells in the conducting pathways, so that there is great resistance to conduction of excitatory ions from one conducting fibre to the next.</a:t>
            </a:r>
            <a:endParaRPr lang="en-US"/>
          </a:p>
          <a:p>
            <a:pPr marL="0" indent="0">
              <a:buNone/>
            </a:pPr>
            <a:r>
              <a:rPr lang="en-US"/>
              <a:t> • Therefore, it is easy to see why each succeeding cell is slow to be excited</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BUNDLE OF HIS</a:t>
            </a:r>
            <a:endParaRPr lang="en-IN" altLang="en-US"/>
          </a:p>
        </p:txBody>
      </p:sp>
      <p:sp>
        <p:nvSpPr>
          <p:cNvPr id="5" name="Content Placeholder 4"/>
          <p:cNvSpPr/>
          <p:nvPr>
            <p:ph idx="1"/>
          </p:nvPr>
        </p:nvSpPr>
        <p:spPr/>
        <p:txBody>
          <a:bodyPr>
            <a:normAutofit fontScale="90000" lnSpcReduction="20000"/>
          </a:bodyPr>
          <a:p>
            <a:pPr marL="0" indent="0">
              <a:buNone/>
            </a:pPr>
            <a:r>
              <a:rPr lang="en-US"/>
              <a:t>• The AV nodal tissue merges with the His bundle, which runs through the inferior portion of the membranous interventricular septum, and then in most cases, continues along the left side of the crest of the muscular interventricular septum. </a:t>
            </a:r>
            <a:endParaRPr lang="en-US"/>
          </a:p>
          <a:p>
            <a:pPr marL="0" indent="0">
              <a:buNone/>
            </a:pPr>
            <a:r>
              <a:rPr lang="en-US"/>
              <a:t>• The proximal part of the His bundle rests on the right atrial-left ventricular (RA-LV) part of the membranous septum and the more distal part travels along the right ventricle-left ventricular (RV-LV) part of the membranous septum immediately below the aortic root</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3020" y="758190"/>
            <a:ext cx="9202420" cy="5257165"/>
          </a:xfrm>
          <a:prstGeom prst="rect">
            <a:avLst/>
          </a:prstGeom>
        </p:spPr>
      </p:pic>
      <p:pic>
        <p:nvPicPr>
          <p:cNvPr id="3" name="Picture 2" descr="1-s2.0-S0003497518310038-gr1"/>
          <p:cNvPicPr>
            <a:picLocks noChangeAspect="1"/>
          </p:cNvPicPr>
          <p:nvPr/>
        </p:nvPicPr>
        <p:blipFill>
          <a:blip r:embed="rId2"/>
          <a:stretch>
            <a:fillRect/>
          </a:stretch>
        </p:blipFill>
        <p:spPr>
          <a:xfrm>
            <a:off x="457200" y="1268730"/>
            <a:ext cx="3806825" cy="35274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Anatomical importance</a:t>
            </a:r>
            <a:endParaRPr lang="en-IN" altLang="en-US"/>
          </a:p>
        </p:txBody>
      </p:sp>
      <p:sp>
        <p:nvSpPr>
          <p:cNvPr id="3" name="Content Placeholder 2"/>
          <p:cNvSpPr>
            <a:spLocks noGrp="1"/>
          </p:cNvSpPr>
          <p:nvPr>
            <p:ph idx="1"/>
          </p:nvPr>
        </p:nvSpPr>
        <p:spPr/>
        <p:txBody>
          <a:bodyPr>
            <a:normAutofit lnSpcReduction="10000"/>
          </a:bodyPr>
          <a:p>
            <a:r>
              <a:rPr lang="en-US" dirty="0">
                <a:sym typeface="+mn-ea"/>
              </a:rPr>
              <a:t>The AV bundle travels through the central fibrous body (right fibrous trigone) and therefore is </a:t>
            </a:r>
            <a:r>
              <a:rPr lang="en-US" u="sng" dirty="0">
                <a:effectLst>
                  <a:outerShdw blurRad="38100" dist="38100" dir="2700000" algn="tl">
                    <a:srgbClr val="000000">
                      <a:alpha val="43137"/>
                    </a:srgbClr>
                  </a:outerShdw>
                </a:effectLst>
                <a:sym typeface="+mn-ea"/>
              </a:rPr>
              <a:t>closely related to the annuli of the aortic, mitral, and tricuspid valves.</a:t>
            </a:r>
            <a:endParaRPr lang="en-US" u="sng" dirty="0">
              <a:effectLst>
                <a:outerShdw blurRad="38100" dist="38100" dir="2700000" algn="tl">
                  <a:srgbClr val="000000">
                    <a:alpha val="43137"/>
                  </a:srgbClr>
                </a:outerShdw>
              </a:effectLst>
            </a:endParaRPr>
          </a:p>
          <a:p>
            <a:endParaRPr lang="en-US" u="sng" dirty="0">
              <a:effectLst>
                <a:outerShdw blurRad="38100" dist="38100" dir="2700000" algn="tl">
                  <a:srgbClr val="000000">
                    <a:alpha val="43137"/>
                  </a:srgbClr>
                </a:outerShdw>
              </a:effectLst>
            </a:endParaRPr>
          </a:p>
          <a:p>
            <a:r>
              <a:rPr lang="en-US" dirty="0">
                <a:sym typeface="+mn-ea"/>
              </a:rPr>
              <a:t> Thus, during operative procedures involving these valves or a membranous ventricular septal defect, care must be taken to avoid injury to the His bundle.</a:t>
            </a:r>
            <a:endParaRPr lang="en-IN" u="sng" dirty="0"/>
          </a:p>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TYPES OF HIS BUNDLE</a:t>
            </a:r>
            <a:endParaRPr lang="en-IN" altLang="en-US"/>
          </a:p>
        </p:txBody>
      </p:sp>
      <p:sp>
        <p:nvSpPr>
          <p:cNvPr id="3" name="Content Placeholder 2"/>
          <p:cNvSpPr>
            <a:spLocks noGrp="1"/>
          </p:cNvSpPr>
          <p:nvPr>
            <p:ph idx="1"/>
          </p:nvPr>
        </p:nvSpPr>
        <p:spPr/>
        <p:txBody>
          <a:bodyPr>
            <a:noAutofit/>
          </a:bodyPr>
          <a:p>
            <a:pPr marL="0" indent="0">
              <a:buNone/>
            </a:pPr>
            <a:r>
              <a:rPr lang="en-US" sz="2400"/>
              <a:t> • Recent macroscopic anatomic investigation revealed three distinct locational variations of the His bundle relative to the membranous part of the ventricular septum. </a:t>
            </a:r>
            <a:endParaRPr lang="en-US" sz="2400"/>
          </a:p>
          <a:p>
            <a:pPr marL="0" indent="0">
              <a:buNone/>
            </a:pPr>
            <a:r>
              <a:rPr lang="en-US" sz="2400"/>
              <a:t>• In type I (46.7% ), His bundle consistently coursed along the lower border of the membranous part of the interventricular septum but was covered with a thin layer of myocardial fibers spanning from the muscular part of the septum</a:t>
            </a:r>
            <a:endParaRPr lang="en-US" sz="2400"/>
          </a:p>
          <a:p>
            <a:r>
              <a:rPr lang="en-US" sz="2400"/>
              <a:t>In type II (32.4%), the His bundle was apart from the lower border of the membranous part of the interventricular septum and ran within the interventricular muscle</a:t>
            </a:r>
            <a:endParaRPr lang="en-US" sz="2400"/>
          </a:p>
          <a:p>
            <a:r>
              <a:rPr lang="en-US" sz="2400"/>
              <a:t>In type III (21%), the His bundle was immediately beneath the endocardium and coursed onto the membranous part of the interventricular septum (naked AV bundle)</a:t>
            </a:r>
            <a:endParaRPr 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95605" y="1557020"/>
            <a:ext cx="4010025" cy="2933700"/>
          </a:xfrm>
          <a:prstGeom prst="rect">
            <a:avLst/>
          </a:prstGeom>
        </p:spPr>
      </p:pic>
      <p:pic>
        <p:nvPicPr>
          <p:cNvPr id="5" name="Picture 4"/>
          <p:cNvPicPr>
            <a:picLocks noChangeAspect="1"/>
          </p:cNvPicPr>
          <p:nvPr/>
        </p:nvPicPr>
        <p:blipFill>
          <a:blip r:embed="rId2"/>
          <a:stretch>
            <a:fillRect/>
          </a:stretch>
        </p:blipFill>
        <p:spPr>
          <a:xfrm>
            <a:off x="4643755" y="1557020"/>
            <a:ext cx="4171950" cy="2866390"/>
          </a:xfrm>
          <a:prstGeom prst="rect">
            <a:avLst/>
          </a:prstGeom>
        </p:spPr>
      </p:pic>
      <p:sp>
        <p:nvSpPr>
          <p:cNvPr id="6" name="Text Box 5"/>
          <p:cNvSpPr txBox="1"/>
          <p:nvPr/>
        </p:nvSpPr>
        <p:spPr>
          <a:xfrm>
            <a:off x="999490" y="4705985"/>
            <a:ext cx="2492375" cy="368300"/>
          </a:xfrm>
          <a:prstGeom prst="rect">
            <a:avLst/>
          </a:prstGeom>
          <a:noFill/>
        </p:spPr>
        <p:txBody>
          <a:bodyPr wrap="square" rtlCol="0">
            <a:spAutoFit/>
          </a:bodyPr>
          <a:p>
            <a:r>
              <a:rPr lang="en-IN" altLang="en-US"/>
              <a:t>TYPE I</a:t>
            </a:r>
            <a:endParaRPr lang="en-IN" altLang="en-US"/>
          </a:p>
        </p:txBody>
      </p:sp>
      <p:sp>
        <p:nvSpPr>
          <p:cNvPr id="7" name="Text Box 6"/>
          <p:cNvSpPr txBox="1"/>
          <p:nvPr/>
        </p:nvSpPr>
        <p:spPr>
          <a:xfrm>
            <a:off x="5531485" y="4734560"/>
            <a:ext cx="1992630" cy="368300"/>
          </a:xfrm>
          <a:prstGeom prst="rect">
            <a:avLst/>
          </a:prstGeom>
          <a:noFill/>
        </p:spPr>
        <p:txBody>
          <a:bodyPr wrap="square" rtlCol="0">
            <a:spAutoFit/>
          </a:bodyPr>
          <a:p>
            <a:r>
              <a:rPr lang="en-IN" altLang="en-US"/>
              <a:t>TYPE II</a:t>
            </a:r>
            <a:endParaRPr lang="en-I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20000"/>
          </a:bodyPr>
          <a:p>
            <a:r>
              <a:rPr lang="en-IN" altLang="en-US">
                <a:sym typeface="+mn-ea"/>
              </a:rPr>
              <a:t>Two specialized types of cardiac muscle cells</a:t>
            </a:r>
            <a:endParaRPr lang="en-IN" altLang="en-US"/>
          </a:p>
          <a:p>
            <a:pPr marL="0" indent="0">
              <a:buNone/>
            </a:pPr>
            <a:r>
              <a:rPr lang="en-IN" altLang="en-US">
                <a:sym typeface="+mn-ea"/>
              </a:rPr>
              <a:t>        1.Contractile cells(Atrial and ventricular muscles)</a:t>
            </a:r>
            <a:endParaRPr lang="en-IN" altLang="en-US"/>
          </a:p>
          <a:p>
            <a:pPr marL="0" indent="0">
              <a:buNone/>
            </a:pPr>
            <a:r>
              <a:rPr lang="en-IN" altLang="en-US">
                <a:sym typeface="+mn-ea"/>
              </a:rPr>
              <a:t>          -99% of cardiac muscle cells</a:t>
            </a:r>
            <a:endParaRPr lang="en-IN" altLang="en-US"/>
          </a:p>
          <a:p>
            <a:pPr marL="0" indent="0">
              <a:buNone/>
            </a:pPr>
            <a:r>
              <a:rPr lang="en-IN" altLang="en-US">
                <a:sym typeface="+mn-ea"/>
              </a:rPr>
              <a:t>          -Do mechanical work of pumping</a:t>
            </a:r>
            <a:endParaRPr lang="en-IN" altLang="en-US"/>
          </a:p>
          <a:p>
            <a:pPr marL="0" indent="0">
              <a:buNone/>
            </a:pPr>
            <a:r>
              <a:rPr lang="en-IN" altLang="en-US">
                <a:sym typeface="+mn-ea"/>
              </a:rPr>
              <a:t>          - Normally do not intitiate own action potentials.</a:t>
            </a:r>
            <a:endParaRPr lang="en-IN" altLang="en-US"/>
          </a:p>
          <a:p>
            <a:pPr marL="0" indent="0">
              <a:buNone/>
            </a:pPr>
            <a:r>
              <a:rPr lang="en-IN" altLang="en-US">
                <a:sym typeface="+mn-ea"/>
              </a:rPr>
              <a:t>        2.Autorhythmic cells( conductive tissue)</a:t>
            </a:r>
            <a:endParaRPr lang="en-IN" altLang="en-US"/>
          </a:p>
          <a:p>
            <a:pPr marL="0" indent="0">
              <a:buNone/>
            </a:pPr>
            <a:r>
              <a:rPr lang="en-IN" altLang="en-US">
                <a:sym typeface="+mn-ea"/>
              </a:rPr>
              <a:t>          - Do not contract</a:t>
            </a:r>
            <a:endParaRPr lang="en-IN" altLang="en-US"/>
          </a:p>
          <a:p>
            <a:pPr marL="0" indent="0">
              <a:buNone/>
            </a:pPr>
            <a:r>
              <a:rPr lang="en-IN" altLang="en-US">
                <a:sym typeface="+mn-ea"/>
              </a:rPr>
              <a:t>          -Specialized for initiating (excitation) and conduct action potentials responsible for contraction of working cells.</a:t>
            </a:r>
            <a:endParaRPr lang="en-IN" altLang="en-US"/>
          </a:p>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907540" y="1557020"/>
            <a:ext cx="4994275" cy="3127375"/>
          </a:xfrm>
          <a:prstGeom prst="rect">
            <a:avLst/>
          </a:prstGeom>
        </p:spPr>
      </p:pic>
      <p:sp>
        <p:nvSpPr>
          <p:cNvPr id="5" name="Text Box 4"/>
          <p:cNvSpPr txBox="1"/>
          <p:nvPr/>
        </p:nvSpPr>
        <p:spPr>
          <a:xfrm>
            <a:off x="3779520" y="4878705"/>
            <a:ext cx="2226945" cy="368300"/>
          </a:xfrm>
          <a:prstGeom prst="rect">
            <a:avLst/>
          </a:prstGeom>
          <a:noFill/>
        </p:spPr>
        <p:txBody>
          <a:bodyPr wrap="square" rtlCol="0">
            <a:spAutoFit/>
          </a:bodyPr>
          <a:p>
            <a:r>
              <a:rPr lang="en-IN" altLang="en-US"/>
              <a:t>TYPE III</a:t>
            </a:r>
            <a:endParaRPr lang="en-I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20000"/>
          </a:bodyPr>
          <a:p>
            <a:r>
              <a:rPr lang="en-US"/>
              <a:t> These anatomic variations of the His bundle may have clinical implications for permanent His bundle pacing and to avoid His bundle injury during surgical reconstruction of the membranous part of a ventricular septal defect. </a:t>
            </a:r>
            <a:endParaRPr lang="en-US"/>
          </a:p>
          <a:p>
            <a:pPr marL="0" indent="0">
              <a:buNone/>
            </a:pPr>
            <a:r>
              <a:rPr lang="en-US"/>
              <a:t>• The His bundle usually receives a dual blood supply from both the AV nodal artery and branches of the LAD. </a:t>
            </a:r>
            <a:endParaRPr lang="en-US"/>
          </a:p>
          <a:p>
            <a:pPr marL="0" indent="0">
              <a:buNone/>
            </a:pPr>
            <a:r>
              <a:rPr lang="en-US"/>
              <a:t>• Unlike the SA and AV nodes, the bundle of His and Purkinje system have relatively little autonomic innervation.</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42010" y="1344930"/>
            <a:ext cx="7065645" cy="533209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Right Bundle Branch(RBB)</a:t>
            </a:r>
            <a:endParaRPr lang="en-US"/>
          </a:p>
        </p:txBody>
      </p:sp>
      <p:sp>
        <p:nvSpPr>
          <p:cNvPr id="3" name="Content Placeholder 2"/>
          <p:cNvSpPr>
            <a:spLocks noGrp="1"/>
          </p:cNvSpPr>
          <p:nvPr>
            <p:ph idx="1"/>
          </p:nvPr>
        </p:nvSpPr>
        <p:spPr>
          <a:xfrm>
            <a:off x="62230" y="1417955"/>
            <a:ext cx="9251950" cy="4686300"/>
          </a:xfrm>
        </p:spPr>
        <p:txBody>
          <a:bodyPr>
            <a:normAutofit fontScale="80000"/>
          </a:bodyPr>
          <a:p>
            <a:pPr marL="0" indent="0">
              <a:buNone/>
            </a:pPr>
            <a:r>
              <a:rPr lang="en-US"/>
              <a:t> • The right bundle branch (RBB) originates from the His bundle. </a:t>
            </a:r>
            <a:endParaRPr lang="en-US"/>
          </a:p>
          <a:p>
            <a:pPr marL="0" indent="0">
              <a:buNone/>
            </a:pPr>
            <a:r>
              <a:rPr lang="en-US"/>
              <a:t>• It is a narrow compact structure </a:t>
            </a:r>
            <a:endParaRPr lang="en-US"/>
          </a:p>
          <a:p>
            <a:pPr marL="0" indent="0">
              <a:buNone/>
            </a:pPr>
            <a:r>
              <a:rPr lang="en-US"/>
              <a:t>• crosses to the right side of the IVS and extends along the RV endocardial surface to the region of the anterolateral papillary muscle of the RV, where it divides to supply the papillary muscle, the parietal RV surface, and the lower part of the RV surface. </a:t>
            </a:r>
            <a:endParaRPr lang="en-US"/>
          </a:p>
          <a:p>
            <a:pPr marL="0" indent="0">
              <a:buNone/>
            </a:pPr>
            <a:r>
              <a:rPr lang="en-US"/>
              <a:t>• The proximal portion of the RBB is supplied by branches from the AV nodal artery or the LAD artery, whereas the more distal portion is supplied mainly by branches of the LAD artery.</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30505" y="1165860"/>
            <a:ext cx="8226425" cy="511048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492760" y="1600200"/>
            <a:ext cx="8157210" cy="452628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 Left Bundle Branch(LBB)</a:t>
            </a:r>
            <a:endParaRPr lang="en-US"/>
          </a:p>
        </p:txBody>
      </p:sp>
      <p:sp>
        <p:nvSpPr>
          <p:cNvPr id="3" name="Content Placeholder 2"/>
          <p:cNvSpPr>
            <a:spLocks noGrp="1"/>
          </p:cNvSpPr>
          <p:nvPr>
            <p:ph idx="1"/>
          </p:nvPr>
        </p:nvSpPr>
        <p:spPr/>
        <p:txBody>
          <a:bodyPr>
            <a:normAutofit fontScale="90000"/>
          </a:bodyPr>
          <a:p>
            <a:pPr marL="0" indent="0">
              <a:buNone/>
            </a:pPr>
            <a:r>
              <a:rPr lang="en-US"/>
              <a:t> • Anatomically much less discrete than the RBB. </a:t>
            </a:r>
            <a:endParaRPr lang="en-US"/>
          </a:p>
          <a:p>
            <a:pPr marL="0" indent="0">
              <a:buNone/>
            </a:pPr>
            <a:r>
              <a:rPr lang="en-US"/>
              <a:t>• The LBB may divide immediately as it originates from the bundle of His or may continue for 1 to 2 cm as a broad band before dividing. </a:t>
            </a:r>
            <a:endParaRPr lang="en-US"/>
          </a:p>
          <a:p>
            <a:pPr marL="0" indent="0">
              <a:buNone/>
            </a:pPr>
            <a:r>
              <a:rPr lang="en-US"/>
              <a:t>• The LBB fibers spread out over the left ventricle in a fan-like manner, a “cascading waterfall,” with many subendocardial interconnections that resemble a syncytium rather than two anatomically discrete distinct branches or fascicles.</a:t>
            </a:r>
            <a:endParaRPr lang="en-US"/>
          </a:p>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20000"/>
          </a:bodyPr>
          <a:p>
            <a:pPr marL="0" indent="0">
              <a:buNone/>
            </a:pPr>
            <a:r>
              <a:rPr lang="en-US">
                <a:sym typeface="+mn-ea"/>
              </a:rPr>
              <a:t> • As originally proposed by Rosenbaum it is clinically useful to consider the LBB as dividing into an anterior branch or fascicle and a larger and broader posterior branch or fascicle, both of which radiate toward the anterior and posterior papillary muscles of the left ventricle respectively. </a:t>
            </a:r>
            <a:endParaRPr lang="en-US">
              <a:sym typeface="+mn-ea"/>
            </a:endParaRPr>
          </a:p>
          <a:p>
            <a:pPr marL="0" indent="0">
              <a:buNone/>
            </a:pPr>
            <a:r>
              <a:rPr lang="en-US">
                <a:sym typeface="+mn-ea"/>
              </a:rPr>
              <a:t>• The LBB and its anterior fascicle have a blood supply similar to that of the proximal portion of the RBB; the left posterior fascicle is supplied by branches of the AV nodal artery, the posterior descending artery, and the circumflex coronary artery.</a:t>
            </a:r>
            <a:endParaRPr lang="en-US"/>
          </a:p>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80340" y="476885"/>
            <a:ext cx="9063355" cy="553212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IN" altLang="en-US"/>
              <a:t>Bundle branches Anatomical Imporance</a:t>
            </a:r>
            <a:endParaRPr lang="en-IN" altLang="en-US"/>
          </a:p>
        </p:txBody>
      </p:sp>
      <p:sp>
        <p:nvSpPr>
          <p:cNvPr id="3" name="Content Placeholder 2"/>
          <p:cNvSpPr>
            <a:spLocks noGrp="1"/>
          </p:cNvSpPr>
          <p:nvPr>
            <p:ph idx="1"/>
          </p:nvPr>
        </p:nvSpPr>
        <p:spPr/>
        <p:txBody>
          <a:bodyPr>
            <a:normAutofit fontScale="70000"/>
          </a:bodyPr>
          <a:p>
            <a:r>
              <a:rPr lang="en-US" b="1" dirty="0">
                <a:sym typeface="+mn-ea"/>
              </a:rPr>
              <a:t>Left ventricular </a:t>
            </a:r>
            <a:r>
              <a:rPr lang="en-US" b="1" dirty="0" err="1">
                <a:sym typeface="+mn-ea"/>
              </a:rPr>
              <a:t>pseudotendons</a:t>
            </a:r>
            <a:r>
              <a:rPr lang="en-US" dirty="0">
                <a:sym typeface="+mn-ea"/>
              </a:rPr>
              <a:t> can contain </a:t>
            </a:r>
            <a:r>
              <a:rPr lang="en-US" i="1" dirty="0">
                <a:effectLst>
                  <a:outerShdw blurRad="38100" dist="38100" dir="2700000" algn="tl">
                    <a:srgbClr val="000000">
                      <a:alpha val="43137"/>
                    </a:srgbClr>
                  </a:outerShdw>
                </a:effectLst>
                <a:sym typeface="+mn-ea"/>
              </a:rPr>
              <a:t>conduction tissue </a:t>
            </a:r>
            <a:r>
              <a:rPr lang="en-US" dirty="0">
                <a:sym typeface="+mn-ea"/>
              </a:rPr>
              <a:t>from the left bundle branch.</a:t>
            </a:r>
            <a:endParaRPr lang="en-US" dirty="0"/>
          </a:p>
          <a:p>
            <a:endParaRPr lang="en-US" dirty="0"/>
          </a:p>
          <a:p>
            <a:r>
              <a:rPr lang="en-US" dirty="0">
                <a:sym typeface="+mn-ea"/>
              </a:rPr>
              <a:t>The </a:t>
            </a:r>
            <a:r>
              <a:rPr lang="en-US" i="1" dirty="0">
                <a:effectLst>
                  <a:outerShdw blurRad="38100" dist="38100" dir="2700000" algn="tl">
                    <a:srgbClr val="000000">
                      <a:alpha val="43137"/>
                    </a:srgbClr>
                  </a:outerShdw>
                </a:effectLst>
                <a:sym typeface="+mn-ea"/>
              </a:rPr>
              <a:t>left bundle branch </a:t>
            </a:r>
            <a:r>
              <a:rPr lang="en-US" dirty="0">
                <a:sym typeface="+mn-ea"/>
              </a:rPr>
              <a:t>can be </a:t>
            </a:r>
            <a:r>
              <a:rPr lang="en-US" i="1" dirty="0">
                <a:effectLst>
                  <a:outerShdw blurRad="38100" dist="38100" dir="2700000" algn="tl">
                    <a:srgbClr val="000000">
                      <a:alpha val="43137"/>
                    </a:srgbClr>
                  </a:outerShdw>
                </a:effectLst>
                <a:sym typeface="+mn-ea"/>
              </a:rPr>
              <a:t>disrupted following surgical myectomy</a:t>
            </a:r>
            <a:r>
              <a:rPr lang="en-US" dirty="0">
                <a:sym typeface="+mn-ea"/>
              </a:rPr>
              <a:t>, whereas the </a:t>
            </a:r>
            <a:r>
              <a:rPr lang="en-US" i="1" dirty="0">
                <a:effectLst>
                  <a:outerShdw blurRad="38100" dist="38100" dir="2700000" algn="tl">
                    <a:srgbClr val="000000">
                      <a:alpha val="43137"/>
                    </a:srgbClr>
                  </a:outerShdw>
                </a:effectLst>
                <a:sym typeface="+mn-ea"/>
              </a:rPr>
              <a:t>right bundle branch</a:t>
            </a:r>
            <a:r>
              <a:rPr lang="en-US" dirty="0">
                <a:sym typeface="+mn-ea"/>
              </a:rPr>
              <a:t> can be damaged during </a:t>
            </a:r>
            <a:r>
              <a:rPr lang="en-US" i="1" dirty="0">
                <a:effectLst>
                  <a:outerShdw blurRad="38100" dist="38100" dir="2700000" algn="tl">
                    <a:srgbClr val="000000">
                      <a:alpha val="43137"/>
                    </a:srgbClr>
                  </a:outerShdw>
                </a:effectLst>
                <a:sym typeface="+mn-ea"/>
              </a:rPr>
              <a:t>percutaneous alcohol septal ablation.</a:t>
            </a:r>
            <a:endParaRPr lang="en-US" i="1" dirty="0">
              <a:effectLst>
                <a:outerShdw blurRad="38100" dist="38100" dir="2700000" algn="tl">
                  <a:srgbClr val="000000">
                    <a:alpha val="43137"/>
                  </a:srgbClr>
                </a:outerShdw>
              </a:effectLst>
            </a:endParaRPr>
          </a:p>
          <a:p>
            <a:endParaRPr lang="en-US" i="1" dirty="0">
              <a:effectLst>
                <a:outerShdw blurRad="38100" dist="38100" dir="2700000" algn="tl">
                  <a:srgbClr val="000000">
                    <a:alpha val="43137"/>
                  </a:srgbClr>
                </a:outerShdw>
              </a:effectLst>
            </a:endParaRPr>
          </a:p>
          <a:p>
            <a:r>
              <a:rPr lang="en-US" dirty="0">
                <a:sym typeface="+mn-ea"/>
              </a:rPr>
              <a:t>Following </a:t>
            </a:r>
            <a:r>
              <a:rPr lang="en-US" i="1" dirty="0">
                <a:effectLst>
                  <a:outerShdw blurRad="38100" dist="38100" dir="2700000" algn="tl">
                    <a:srgbClr val="000000">
                      <a:alpha val="43137"/>
                    </a:srgbClr>
                  </a:outerShdw>
                </a:effectLst>
                <a:sym typeface="+mn-ea"/>
              </a:rPr>
              <a:t>right </a:t>
            </a:r>
            <a:r>
              <a:rPr lang="en-US" i="1" dirty="0" err="1">
                <a:effectLst>
                  <a:outerShdw blurRad="38100" dist="38100" dir="2700000" algn="tl">
                    <a:srgbClr val="000000">
                      <a:alpha val="43137"/>
                    </a:srgbClr>
                  </a:outerShdw>
                </a:effectLst>
                <a:sym typeface="+mn-ea"/>
              </a:rPr>
              <a:t>ventriculotomy</a:t>
            </a:r>
            <a:r>
              <a:rPr lang="en-US" i="1" dirty="0">
                <a:effectLst>
                  <a:outerShdw blurRad="38100" dist="38100" dir="2700000" algn="tl">
                    <a:srgbClr val="000000">
                      <a:alpha val="43137"/>
                    </a:srgbClr>
                  </a:outerShdw>
                </a:effectLst>
                <a:sym typeface="+mn-ea"/>
              </a:rPr>
              <a:t> </a:t>
            </a:r>
            <a:r>
              <a:rPr lang="en-US" dirty="0">
                <a:sym typeface="+mn-ea"/>
              </a:rPr>
              <a:t>for reconstruction of the right ventricular outflow tract, the electrocardiogram shows a pattern of </a:t>
            </a:r>
            <a:r>
              <a:rPr lang="en-US" i="1" dirty="0">
                <a:effectLst>
                  <a:outerShdw blurRad="38100" dist="38100" dir="2700000" algn="tl">
                    <a:srgbClr val="000000">
                      <a:alpha val="43137"/>
                    </a:srgbClr>
                  </a:outerShdw>
                </a:effectLst>
                <a:sym typeface="+mn-ea"/>
              </a:rPr>
              <a:t>right bundle-branch block </a:t>
            </a:r>
            <a:r>
              <a:rPr lang="en-US" dirty="0">
                <a:sym typeface="+mn-ea"/>
              </a:rPr>
              <a:t>even though the right bundle is not disrupted.</a:t>
            </a:r>
            <a:endParaRPr lang="en-IN" dirty="0"/>
          </a:p>
          <a:p>
            <a:endParaRPr lang="en-IN" dirty="0"/>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Characteristics of Cardiac Conduction Cells</a:t>
            </a:r>
            <a:endParaRPr lang="en-US"/>
          </a:p>
        </p:txBody>
      </p:sp>
      <p:sp>
        <p:nvSpPr>
          <p:cNvPr id="3" name="Content Placeholder 2"/>
          <p:cNvSpPr>
            <a:spLocks noGrp="1"/>
          </p:cNvSpPr>
          <p:nvPr>
            <p:ph idx="1"/>
          </p:nvPr>
        </p:nvSpPr>
        <p:spPr/>
        <p:txBody>
          <a:bodyPr/>
          <a:p>
            <a:pPr marL="0" indent="0">
              <a:buNone/>
            </a:pPr>
            <a:r>
              <a:rPr lang="en-US"/>
              <a:t>• Automaticity: ability to initiate an electrical impulse </a:t>
            </a:r>
            <a:endParaRPr lang="en-US"/>
          </a:p>
          <a:p>
            <a:pPr marL="0" indent="0">
              <a:buNone/>
            </a:pPr>
            <a:r>
              <a:rPr lang="en-US"/>
              <a:t>• Excitability: ability to respond to an electrical impulse </a:t>
            </a:r>
            <a:endParaRPr lang="en-US"/>
          </a:p>
          <a:p>
            <a:pPr marL="0" indent="0">
              <a:buNone/>
            </a:pPr>
            <a:r>
              <a:rPr lang="en-US"/>
              <a:t>• Conductivity: ability to transmit an electrical impulse from one cell to another</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Rapid Transmission in the Ventricular Purkinje System</a:t>
            </a:r>
            <a:endParaRPr lang="en-US"/>
          </a:p>
        </p:txBody>
      </p:sp>
      <p:sp>
        <p:nvSpPr>
          <p:cNvPr id="3" name="Content Placeholder 2"/>
          <p:cNvSpPr>
            <a:spLocks noGrp="1"/>
          </p:cNvSpPr>
          <p:nvPr>
            <p:ph idx="1"/>
          </p:nvPr>
        </p:nvSpPr>
        <p:spPr/>
        <p:txBody>
          <a:bodyPr>
            <a:normAutofit fontScale="80000"/>
          </a:bodyPr>
          <a:p>
            <a:pPr marL="0" indent="0">
              <a:buNone/>
            </a:pPr>
            <a:r>
              <a:rPr lang="en-US"/>
              <a:t> • Special Purkinje fibres lead from the A-V node through the A-V bundle into the ventricles. </a:t>
            </a:r>
            <a:endParaRPr lang="en-US"/>
          </a:p>
          <a:p>
            <a:pPr marL="0" indent="0">
              <a:buNone/>
            </a:pPr>
            <a:r>
              <a:rPr lang="en-US"/>
              <a:t>• They are very large fibres, even larger than the normal ventricular muscle fibres, and they transmit action potentials at a velocity of 1.5 to 4.0 m/sec, a velocity about 6 times that in the usual ventricular muscle and 150 times that in some of the A-V nodal fibres. </a:t>
            </a:r>
            <a:endParaRPr lang="en-US"/>
          </a:p>
          <a:p>
            <a:pPr marL="0" indent="0">
              <a:buNone/>
            </a:pPr>
            <a:r>
              <a:rPr lang="en-US"/>
              <a:t>• This allows almost instantaneous transmission of the cardiac impulse throughout the entire remainder of the ventricular muscle</a:t>
            </a:r>
            <a:endParaRPr lang="en-US"/>
          </a:p>
          <a:p>
            <a:pPr marL="0" indent="0">
              <a:buNone/>
            </a:pP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sym typeface="+mn-ea"/>
              </a:rPr>
              <a:t>• Therefore, ions are transmitted easily from one cell to the next, thus enhancing the velocity of transmission. </a:t>
            </a:r>
            <a:endParaRPr lang="en-US">
              <a:sym typeface="+mn-ea"/>
            </a:endParaRPr>
          </a:p>
          <a:p>
            <a:pPr marL="0" indent="0">
              <a:buNone/>
            </a:pPr>
            <a:r>
              <a:rPr lang="en-US">
                <a:sym typeface="+mn-ea"/>
              </a:rPr>
              <a:t>• The Purkinje fibres also have very few myofibrils, which means that they contract little or not at all during the course of impulse transmission.</a:t>
            </a:r>
            <a:endParaRPr lang="en-US"/>
          </a:p>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80340" y="623570"/>
            <a:ext cx="9712960" cy="611251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23215" y="1196975"/>
            <a:ext cx="8616315" cy="489839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11505" y="332740"/>
            <a:ext cx="7878445" cy="634365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70000"/>
          </a:bodyPr>
          <a:p>
            <a:r>
              <a:rPr lang="en-US"/>
              <a:t>ATRIAL DEPOLARIZATION COMPLETES in 0.1 S </a:t>
            </a:r>
            <a:endParaRPr lang="en-US"/>
          </a:p>
          <a:p>
            <a:r>
              <a:rPr lang="en-US"/>
              <a:t>AV NODAL DELAY 0.1 SEC </a:t>
            </a:r>
            <a:endParaRPr lang="en-US"/>
          </a:p>
          <a:p>
            <a:r>
              <a:rPr lang="en-US"/>
              <a:t>SPREADING OF DEPOLARIZATION PURKINJE FIBERS – VENTRICLE 0.08 – 0.1 S </a:t>
            </a:r>
            <a:endParaRPr lang="en-US"/>
          </a:p>
          <a:p>
            <a:r>
              <a:rPr lang="en-US"/>
              <a:t>DEPOLARIZATION WAVE MOVES FROM LEFT TO RIGHT THROUGH SEPTUM </a:t>
            </a:r>
            <a:endParaRPr lang="en-US"/>
          </a:p>
          <a:p>
            <a:r>
              <a:rPr lang="en-US"/>
              <a:t>THE LAST PART OF THE HEART TO BE DEPOLARIZED </a:t>
            </a:r>
            <a:endParaRPr lang="en-US"/>
          </a:p>
          <a:p>
            <a:pPr marL="0" indent="0">
              <a:buNone/>
            </a:pPr>
            <a:r>
              <a:rPr lang="en-IN" altLang="en-US"/>
              <a:t>         1.</a:t>
            </a:r>
            <a:r>
              <a:rPr lang="en-US"/>
              <a:t>POSTERO BASAL PORTION OF THE LV </a:t>
            </a:r>
            <a:r>
              <a:rPr lang="en-IN" altLang="en-US"/>
              <a:t>        </a:t>
            </a:r>
            <a:endParaRPr lang="en-IN" altLang="en-US"/>
          </a:p>
          <a:p>
            <a:pPr marL="0" indent="0">
              <a:buNone/>
            </a:pPr>
            <a:r>
              <a:rPr lang="en-IN" altLang="en-US"/>
              <a:t>         2.  </a:t>
            </a:r>
            <a:r>
              <a:rPr lang="en-US">
                <a:sym typeface="+mn-ea"/>
              </a:rPr>
              <a:t>PULMONARY CONUS </a:t>
            </a:r>
            <a:endParaRPr lang="en-US"/>
          </a:p>
          <a:p>
            <a:pPr marL="0" indent="0">
              <a:buNone/>
            </a:pPr>
            <a:r>
              <a:rPr lang="en-IN" altLang="en-US"/>
              <a:t>         3.</a:t>
            </a:r>
            <a:r>
              <a:rPr lang="en-US"/>
              <a:t>UPPER MOST PORTION OF THE SEPTUM </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 Control of Excitation and Conduction in the Hear</a:t>
            </a:r>
            <a:r>
              <a:rPr lang="en-IN" altLang="en-US">
                <a:sym typeface="+mn-ea"/>
              </a:rPr>
              <a:t>t</a:t>
            </a:r>
            <a:endParaRPr lang="en-IN" altLang="en-US">
              <a:sym typeface="+mn-ea"/>
            </a:endParaRPr>
          </a:p>
        </p:txBody>
      </p:sp>
      <p:sp>
        <p:nvSpPr>
          <p:cNvPr id="3" name="Content Placeholder 2"/>
          <p:cNvSpPr>
            <a:spLocks noGrp="1"/>
          </p:cNvSpPr>
          <p:nvPr>
            <p:ph idx="1"/>
          </p:nvPr>
        </p:nvSpPr>
        <p:spPr/>
        <p:txBody>
          <a:bodyPr>
            <a:normAutofit fontScale="70000"/>
          </a:bodyPr>
          <a:p>
            <a:r>
              <a:rPr lang="en-US"/>
              <a:t>The Sinus Node as the Pacemaker of the Heart: </a:t>
            </a:r>
            <a:endParaRPr lang="en-US"/>
          </a:p>
          <a:p>
            <a:pPr marL="0" indent="0">
              <a:buNone/>
            </a:pPr>
            <a:r>
              <a:rPr lang="en-US"/>
              <a:t>• The impulse normally arises in the sinus node </a:t>
            </a:r>
            <a:endParaRPr lang="en-US"/>
          </a:p>
          <a:p>
            <a:pPr marL="0" indent="0">
              <a:buNone/>
            </a:pPr>
            <a:r>
              <a:rPr lang="en-US"/>
              <a:t>• In some abnormal conditions, a few other parts of the heart can exhibit intrinsic rhythmical excitation in the same way that the sinus nodal fibers do; </a:t>
            </a:r>
            <a:endParaRPr lang="en-US"/>
          </a:p>
          <a:p>
            <a:pPr marL="0" indent="0">
              <a:buNone/>
            </a:pPr>
            <a:r>
              <a:rPr lang="en-US"/>
              <a:t>• This is particularly true of the A-V nodal and Purkinje fibers. </a:t>
            </a:r>
            <a:endParaRPr lang="en-US"/>
          </a:p>
          <a:p>
            <a:pPr marL="0" indent="0">
              <a:buNone/>
            </a:pPr>
            <a:r>
              <a:rPr lang="en-US"/>
              <a:t>• The A-V nodal fibers, when not stimulated from some outside source, discharge at an intrinsic rhythmical rate of 40 to 60 times per minute, and the Purkinje fibers discharge at a rate somewhere between 15 and 40 times per minute. </a:t>
            </a:r>
            <a:endParaRPr lang="en-US"/>
          </a:p>
          <a:p>
            <a:pPr marL="0" indent="0">
              <a:buNone/>
            </a:pPr>
            <a:r>
              <a:rPr lang="en-US"/>
              <a:t>• These rates are in contrast to the normal rate of the sinus node of 70 to 80 times per minute.</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sz="2700">
                <a:sym typeface="+mn-ea"/>
              </a:rPr>
              <a:t>Why does the sinus node rather than the A-V node or the Purkinje fibers control the heart’s rhythmicity?</a:t>
            </a:r>
            <a:r>
              <a:rPr lang="en-US">
                <a:sym typeface="+mn-ea"/>
              </a:rPr>
              <a:t> </a:t>
            </a:r>
            <a:endParaRPr lang="en-US"/>
          </a:p>
        </p:txBody>
      </p:sp>
      <p:sp>
        <p:nvSpPr>
          <p:cNvPr id="3" name="Content Placeholder 2"/>
          <p:cNvSpPr>
            <a:spLocks noGrp="1"/>
          </p:cNvSpPr>
          <p:nvPr>
            <p:ph idx="1"/>
          </p:nvPr>
        </p:nvSpPr>
        <p:spPr>
          <a:xfrm>
            <a:off x="328930" y="1495425"/>
            <a:ext cx="8716645" cy="5283200"/>
          </a:xfrm>
        </p:spPr>
        <p:txBody>
          <a:bodyPr>
            <a:normAutofit fontScale="80000"/>
          </a:bodyPr>
          <a:p>
            <a:pPr marL="0" indent="0">
              <a:buNone/>
            </a:pPr>
            <a:r>
              <a:rPr lang="en-US"/>
              <a:t> • The discharge rate of the sinus node is considerably faster than the natural self- excitatory discharge rate of either the A-V node or the Purkinje fibers. </a:t>
            </a:r>
            <a:endParaRPr lang="en-US"/>
          </a:p>
          <a:p>
            <a:pPr marL="0" indent="0">
              <a:buNone/>
            </a:pPr>
            <a:r>
              <a:rPr lang="en-US"/>
              <a:t>• Each time the sinus node discharges, its impulse is conducted into both the A-V node and the Purkinje fibers, also discharging their excitable membranes. </a:t>
            </a:r>
            <a:endParaRPr lang="en-US"/>
          </a:p>
          <a:p>
            <a:pPr marL="0" indent="0">
              <a:buNone/>
            </a:pPr>
            <a:r>
              <a:rPr lang="en-US"/>
              <a:t>• But the sinus node discharges again before either the A-V node or the Purkinje fibers can reach their own thresholds for self-excitation. </a:t>
            </a:r>
            <a:endParaRPr lang="en-US"/>
          </a:p>
          <a:p>
            <a:pPr marL="0" indent="0">
              <a:buNone/>
            </a:pPr>
            <a:r>
              <a:rPr lang="en-US"/>
              <a:t>• Therefore, the new impulse from the sinus node discharges both the A-V node and the Purkinje fibers before self-excitation can occur in either of these.</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Abnormal Pacemakers—“Ectopic” Pacemaker</a:t>
            </a:r>
            <a:endParaRPr lang="en-US"/>
          </a:p>
        </p:txBody>
      </p:sp>
      <p:sp>
        <p:nvSpPr>
          <p:cNvPr id="3" name="Content Placeholder 2"/>
          <p:cNvSpPr>
            <a:spLocks noGrp="1"/>
          </p:cNvSpPr>
          <p:nvPr>
            <p:ph idx="1"/>
          </p:nvPr>
        </p:nvSpPr>
        <p:spPr/>
        <p:txBody>
          <a:bodyPr>
            <a:normAutofit fontScale="80000"/>
          </a:bodyPr>
          <a:p>
            <a:pPr marL="0" indent="0">
              <a:buNone/>
            </a:pPr>
            <a:r>
              <a:rPr lang="en-US"/>
              <a:t>. • Occasionally some other part of the heart develops a rhythmical discharge rate that is more rapid than that of the sinus node. </a:t>
            </a:r>
            <a:endParaRPr lang="en-US"/>
          </a:p>
          <a:p>
            <a:pPr marL="0" indent="0">
              <a:buNone/>
            </a:pPr>
            <a:r>
              <a:rPr lang="en-US"/>
              <a:t>• For instance, this sometimes occurs in the A-V node or in the Purkinje fibers when one of these becomes abnormal. </a:t>
            </a:r>
            <a:endParaRPr lang="en-US"/>
          </a:p>
          <a:p>
            <a:pPr marL="0" indent="0">
              <a:buNone/>
            </a:pPr>
            <a:r>
              <a:rPr lang="en-US"/>
              <a:t>• </a:t>
            </a:r>
            <a:r>
              <a:rPr lang="en-IN" altLang="en-US"/>
              <a:t>T</a:t>
            </a:r>
            <a:r>
              <a:rPr lang="en-US"/>
              <a:t>he pacemaker of the heart shifts from the sinus node to the AV node or to the excited Purkinje fibers. </a:t>
            </a:r>
            <a:endParaRPr lang="en-US"/>
          </a:p>
          <a:p>
            <a:pPr marL="0" indent="0">
              <a:buNone/>
            </a:pPr>
            <a:r>
              <a:rPr lang="en-US"/>
              <a:t>• Under rarer conditions, a place in the atrial or ventricular muscle develops excessive excitability and becomes the pacemaker</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70000"/>
          </a:bodyPr>
          <a:p>
            <a:pPr marL="0" indent="0">
              <a:buNone/>
            </a:pPr>
            <a:r>
              <a:rPr lang="en-US"/>
              <a:t>• A pacemaker elsewhere than the sinus node is called an “ectopic” pacemaker. </a:t>
            </a:r>
            <a:endParaRPr lang="en-US"/>
          </a:p>
          <a:p>
            <a:r>
              <a:rPr lang="en-US"/>
              <a:t>An ectopic pacemaker causes an abnormal sequence of contraction of the different parts of the heart and can cause significant debility of heart pumping. </a:t>
            </a:r>
            <a:endParaRPr lang="en-US"/>
          </a:p>
          <a:p>
            <a:pPr marL="0" indent="0">
              <a:buNone/>
            </a:pPr>
            <a:r>
              <a:rPr lang="en-US"/>
              <a:t>• Another cause of shift of the pacemaker is blockage of transmission of the cardiac impulse from the sinus node to the other parts of the heart. </a:t>
            </a:r>
            <a:endParaRPr lang="en-US"/>
          </a:p>
          <a:p>
            <a:pPr marL="0" indent="0">
              <a:buNone/>
            </a:pPr>
            <a:r>
              <a:rPr lang="en-US"/>
              <a:t>• The new pacemaker then occurs most frequently at the A-V node or in the penetrating portion of the A-V bundle on the way to the ventricles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265"/>
          <p:cNvSpPr>
            <a:spLocks noGrp="1"/>
          </p:cNvSpPr>
          <p:nvPr/>
        </p:nvSpPr>
        <p:spPr>
          <a:xfrm>
            <a:off x="228600" y="341312"/>
            <a:ext cx="8229600" cy="1143000"/>
          </a:xfrm>
          <a:prstGeom prst="rect">
            <a:avLst/>
          </a:prstGeom>
          <a:noFill/>
          <a:ln w="9525">
            <a:noFill/>
          </a:ln>
        </p:spPr>
        <p:txBody>
          <a:bodyPr anchor="ctr" anchorCtr="0"/>
          <a:lst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a:lstStyle>
          <a:p>
            <a:r>
              <a:rPr sz="4000"/>
              <a:t>Myocardial Physiology</a:t>
            </a:r>
            <a:br>
              <a:rPr sz="4000"/>
            </a:br>
            <a:r>
              <a:rPr sz="2400"/>
              <a:t>Autorhythmic Cells (Pacemaker Cells)</a:t>
            </a:r>
            <a:endParaRPr sz="2400"/>
          </a:p>
        </p:txBody>
      </p:sp>
      <p:sp>
        <p:nvSpPr>
          <p:cNvPr id="5" name="Text Placeholder 11266"/>
          <p:cNvSpPr>
            <a:spLocks noGrp="1"/>
          </p:cNvSpPr>
          <p:nvPr/>
        </p:nvSpPr>
        <p:spPr>
          <a:xfrm>
            <a:off x="228600" y="1666874"/>
            <a:ext cx="4171950" cy="4849813"/>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90000"/>
              </a:lnSpc>
            </a:pPr>
            <a:r>
              <a:t>Characteristics of Pacemaker Cells</a:t>
            </a:r>
          </a:p>
          <a:p>
            <a:pPr lvl="1">
              <a:lnSpc>
                <a:spcPct val="90000"/>
              </a:lnSpc>
            </a:pPr>
            <a:r>
              <a:t>Smaller than contractile cells</a:t>
            </a:r>
          </a:p>
          <a:p>
            <a:pPr lvl="1">
              <a:lnSpc>
                <a:spcPct val="90000"/>
              </a:lnSpc>
            </a:pPr>
            <a:r>
              <a:t>Don’t contain many myofibrils</a:t>
            </a:r>
          </a:p>
          <a:p>
            <a:pPr lvl="1">
              <a:lnSpc>
                <a:spcPct val="90000"/>
              </a:lnSpc>
            </a:pPr>
            <a:r>
              <a:t>No organized sarcomere structure</a:t>
            </a:r>
          </a:p>
          <a:p>
            <a:pPr lvl="2">
              <a:lnSpc>
                <a:spcPct val="90000"/>
              </a:lnSpc>
            </a:pPr>
            <a:r>
              <a:t>do not contribute to the contractile force of the heart</a:t>
            </a:r>
          </a:p>
        </p:txBody>
      </p:sp>
      <p:pic>
        <p:nvPicPr>
          <p:cNvPr id="6" name="Picture 5"/>
          <p:cNvPicPr>
            <a:picLocks noChangeAspect="1"/>
          </p:cNvPicPr>
          <p:nvPr/>
        </p:nvPicPr>
        <p:blipFill>
          <a:blip r:embed="rId1"/>
          <a:srcRect b="28040"/>
          <a:stretch>
            <a:fillRect/>
          </a:stretch>
        </p:blipFill>
        <p:spPr>
          <a:xfrm>
            <a:off x="4321175" y="1820862"/>
            <a:ext cx="4594225" cy="4092575"/>
          </a:xfrm>
          <a:prstGeom prst="rect">
            <a:avLst/>
          </a:prstGeom>
          <a:noFill/>
          <a:ln w="9525">
            <a:noFill/>
          </a:ln>
        </p:spPr>
      </p:pic>
      <p:sp>
        <p:nvSpPr>
          <p:cNvPr id="7" name="Text Box 11271"/>
          <p:cNvSpPr txBox="1"/>
          <p:nvPr/>
        </p:nvSpPr>
        <p:spPr>
          <a:xfrm>
            <a:off x="4468813" y="3511549"/>
            <a:ext cx="1482725" cy="365125"/>
          </a:xfrm>
          <a:prstGeom prst="rect">
            <a:avLst/>
          </a:prstGeom>
          <a:solidFill>
            <a:schemeClr val="bg1"/>
          </a:solidFill>
          <a:ln w="9525">
            <a:noFill/>
          </a:ln>
        </p:spPr>
        <p:txBody>
          <a:bodyPr lIns="0" tIns="0" rIns="0" bIns="0">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ctr">
              <a:spcBef>
                <a:spcPct val="50000"/>
              </a:spcBef>
            </a:pPr>
            <a:r>
              <a:rPr sz="1200" b="1"/>
              <a:t>normal contractile myocardial cell</a:t>
            </a:r>
            <a:endParaRPr sz="1200" b="1"/>
          </a:p>
        </p:txBody>
      </p:sp>
      <p:sp>
        <p:nvSpPr>
          <p:cNvPr id="8" name="Text Box 11272"/>
          <p:cNvSpPr txBox="1"/>
          <p:nvPr/>
        </p:nvSpPr>
        <p:spPr>
          <a:xfrm>
            <a:off x="6437313" y="2906712"/>
            <a:ext cx="2163762" cy="274637"/>
          </a:xfrm>
          <a:prstGeom prst="rect">
            <a:avLst/>
          </a:prstGeom>
          <a:noFill/>
          <a:ln w="9525">
            <a:noFill/>
          </a:ln>
        </p:spPr>
        <p:txBody>
          <a:bodyPr>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ctr">
              <a:spcBef>
                <a:spcPct val="50000"/>
              </a:spcBef>
            </a:pPr>
            <a:r>
              <a:rPr sz="1200" b="1"/>
              <a:t>conduction myofibers</a:t>
            </a:r>
            <a:endParaRPr sz="1200" b="1"/>
          </a:p>
        </p:txBody>
      </p:sp>
      <p:sp>
        <p:nvSpPr>
          <p:cNvPr id="9" name="Text Box 11273"/>
          <p:cNvSpPr txBox="1"/>
          <p:nvPr/>
        </p:nvSpPr>
        <p:spPr>
          <a:xfrm>
            <a:off x="4552950" y="5405437"/>
            <a:ext cx="1550988" cy="274637"/>
          </a:xfrm>
          <a:prstGeom prst="rect">
            <a:avLst/>
          </a:prstGeom>
          <a:solidFill>
            <a:schemeClr val="bg1"/>
          </a:solidFill>
          <a:ln w="9525">
            <a:noFill/>
          </a:ln>
        </p:spPr>
        <p:txBody>
          <a:bodyPr>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ctr">
              <a:spcBef>
                <a:spcPct val="50000"/>
              </a:spcBef>
            </a:pPr>
            <a:r>
              <a:rPr sz="1200" b="1"/>
              <a:t>SA node cell</a:t>
            </a:r>
            <a:endParaRPr sz="1200" b="1"/>
          </a:p>
        </p:txBody>
      </p:sp>
      <p:sp>
        <p:nvSpPr>
          <p:cNvPr id="10" name="Text Box 11274"/>
          <p:cNvSpPr txBox="1"/>
          <p:nvPr/>
        </p:nvSpPr>
        <p:spPr>
          <a:xfrm>
            <a:off x="6556375" y="5646737"/>
            <a:ext cx="1550988" cy="274637"/>
          </a:xfrm>
          <a:prstGeom prst="rect">
            <a:avLst/>
          </a:prstGeom>
          <a:solidFill>
            <a:schemeClr val="bg1"/>
          </a:solidFill>
          <a:ln w="9525">
            <a:noFill/>
          </a:ln>
        </p:spPr>
        <p:txBody>
          <a:bodyPr>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ctr">
              <a:spcBef>
                <a:spcPct val="50000"/>
              </a:spcBef>
            </a:pPr>
            <a:r>
              <a:rPr sz="1200" b="1"/>
              <a:t>AV node cells</a:t>
            </a:r>
            <a:endParaRPr sz="1200"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20000"/>
          </a:bodyPr>
          <a:p>
            <a:pPr marL="0" indent="0">
              <a:buNone/>
            </a:pPr>
            <a:r>
              <a:rPr lang="en-US"/>
              <a:t> • When A-V block occurs</a:t>
            </a:r>
            <a:endParaRPr lang="en-US"/>
          </a:p>
          <a:p>
            <a:pPr marL="0" indent="0">
              <a:buNone/>
            </a:pPr>
            <a:r>
              <a:rPr lang="en-US"/>
              <a:t>—</a:t>
            </a:r>
            <a:r>
              <a:rPr lang="en-IN" altLang="en-US"/>
              <a:t>&gt;</a:t>
            </a:r>
            <a:r>
              <a:rPr lang="en-US"/>
              <a:t>cardiac impulse fails to pass from the atria into the ventricles through the A-V nodal and bundle system</a:t>
            </a:r>
            <a:endParaRPr lang="en-US"/>
          </a:p>
          <a:p>
            <a:pPr marL="0" indent="0">
              <a:buNone/>
            </a:pPr>
            <a:r>
              <a:rPr lang="en-US"/>
              <a:t>—</a:t>
            </a:r>
            <a:r>
              <a:rPr lang="en-IN" altLang="en-US"/>
              <a:t>&gt;</a:t>
            </a:r>
            <a:r>
              <a:rPr lang="en-US"/>
              <a:t>the atria continue to beat at the normal rate of rhythm of the sinus node</a:t>
            </a:r>
            <a:endParaRPr lang="en-US"/>
          </a:p>
          <a:p>
            <a:pPr marL="0" indent="0">
              <a:buNone/>
            </a:pPr>
            <a:r>
              <a:rPr lang="en-IN" altLang="en-US"/>
              <a:t>---&gt;</a:t>
            </a:r>
            <a:r>
              <a:rPr lang="en-US"/>
              <a:t>while a new pacemaker usually develops in the Purkinje system of the ventricles and drives the ventricular muscle at a new rate somewhere between 15 and 40 beats per minute.</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80000"/>
          </a:bodyPr>
          <a:p>
            <a:pPr marL="0" indent="0">
              <a:buNone/>
            </a:pPr>
            <a:r>
              <a:rPr lang="en-US"/>
              <a:t>• After sudden A-V bundle block, the Purkinje system does not begin to emit its intrinsic rhythmical impulses until 5 to 20 seconds later because, before the blockage, the Purkinje fibres had been “overdriven” by the rapid sinus impulses and, consequently, are in a suppressed state. </a:t>
            </a:r>
            <a:endParaRPr lang="en-US"/>
          </a:p>
          <a:p>
            <a:pPr marL="0" indent="0">
              <a:buNone/>
            </a:pPr>
            <a:r>
              <a:rPr lang="en-US"/>
              <a:t>• During these 5 to 20 seconds, the ventricles fail to pump blood, and the person faints after the first 4 to 5 seconds because of lack of blood flow to the brain. </a:t>
            </a:r>
            <a:endParaRPr lang="en-US"/>
          </a:p>
          <a:p>
            <a:pPr marL="0" indent="0">
              <a:buNone/>
            </a:pPr>
            <a:r>
              <a:rPr lang="en-US"/>
              <a:t>• This is called Stokes-Adams syndrome. </a:t>
            </a:r>
            <a:endParaRPr lang="en-US"/>
          </a:p>
          <a:p>
            <a:pPr marL="0" indent="0">
              <a:buNone/>
            </a:pPr>
            <a:r>
              <a:rPr lang="en-US"/>
              <a:t>• If the delay period is too long, it can lead to death</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tretch>
            <a:fillRect/>
          </a:stretch>
        </p:blipFill>
        <p:spPr>
          <a:xfrm>
            <a:off x="107950" y="44450"/>
            <a:ext cx="8997950" cy="4319905"/>
          </a:xfrm>
          <a:prstGeom prst="rect">
            <a:avLst/>
          </a:prstGeom>
        </p:spPr>
      </p:pic>
      <p:pic>
        <p:nvPicPr>
          <p:cNvPr id="7" name="Picture 6"/>
          <p:cNvPicPr>
            <a:picLocks noChangeAspect="1"/>
          </p:cNvPicPr>
          <p:nvPr/>
        </p:nvPicPr>
        <p:blipFill>
          <a:blip r:embed="rId2"/>
          <a:stretch>
            <a:fillRect/>
          </a:stretch>
        </p:blipFill>
        <p:spPr>
          <a:xfrm>
            <a:off x="996950" y="4364990"/>
            <a:ext cx="7867650" cy="24003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t>THANK YOU!</a:t>
            </a:r>
            <a:endParaRPr lang="en-IN" alt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sym typeface="+mn-ea"/>
              </a:rPr>
              <a:t>CARDIAC ACTION POTENTIAL</a:t>
            </a:r>
            <a:endParaRPr lang="en-US"/>
          </a:p>
        </p:txBody>
      </p:sp>
      <p:sp>
        <p:nvSpPr>
          <p:cNvPr id="3" name="Content Placeholder 2"/>
          <p:cNvSpPr>
            <a:spLocks noGrp="1"/>
          </p:cNvSpPr>
          <p:nvPr>
            <p:ph idx="1"/>
          </p:nvPr>
        </p:nvSpPr>
        <p:spPr>
          <a:xfrm>
            <a:off x="260985" y="1600200"/>
            <a:ext cx="8860155" cy="5064125"/>
          </a:xfrm>
        </p:spPr>
        <p:txBody>
          <a:bodyPr>
            <a:normAutofit lnSpcReduction="10000"/>
          </a:bodyPr>
          <a:p>
            <a:r>
              <a:rPr lang="en-US" sz="2800"/>
              <a:t>2 TYPES: Myocyte &amp; Pacemaker potential </a:t>
            </a:r>
            <a:endParaRPr lang="en-US" sz="2800"/>
          </a:p>
          <a:p>
            <a:r>
              <a:rPr lang="en-US" sz="2800"/>
              <a:t>Typical 5 Phases</a:t>
            </a:r>
            <a:endParaRPr lang="en-US" sz="2800"/>
          </a:p>
          <a:p>
            <a:r>
              <a:rPr lang="en-US" sz="2800"/>
              <a:t>Phases 0–4 are the </a:t>
            </a:r>
            <a:endParaRPr lang="en-US" sz="2800"/>
          </a:p>
          <a:p>
            <a:pPr marL="0" indent="0">
              <a:buNone/>
            </a:pPr>
            <a:r>
              <a:rPr lang="en-US" sz="2800"/>
              <a:t>0.Rapid upstroke</a:t>
            </a:r>
            <a:endParaRPr lang="en-US" sz="2800"/>
          </a:p>
          <a:p>
            <a:pPr marL="0" indent="0">
              <a:buNone/>
            </a:pPr>
            <a:r>
              <a:rPr lang="en-US" sz="2800"/>
              <a:t>1.Early repolarization </a:t>
            </a:r>
            <a:endParaRPr lang="en-US" sz="2800"/>
          </a:p>
          <a:p>
            <a:pPr marL="0" indent="0">
              <a:buNone/>
            </a:pPr>
            <a:r>
              <a:rPr lang="en-US" sz="2800"/>
              <a:t>2.Plateau </a:t>
            </a:r>
            <a:endParaRPr lang="en-US" sz="2800"/>
          </a:p>
          <a:p>
            <a:pPr marL="0" indent="0">
              <a:buNone/>
            </a:pPr>
            <a:r>
              <a:rPr lang="en-US" sz="2800"/>
              <a:t>3.Late repolarization</a:t>
            </a:r>
            <a:endParaRPr lang="en-US" sz="2800"/>
          </a:p>
          <a:p>
            <a:pPr marL="0" indent="0">
              <a:buNone/>
            </a:pPr>
            <a:r>
              <a:rPr lang="en-US" sz="2800"/>
              <a:t>4.Resting Membrane Potential and Diastolic depolarization</a:t>
            </a:r>
            <a:endParaRPr lang="en-US" sz="2800"/>
          </a:p>
          <a:p>
            <a:pPr marL="0" indent="0">
              <a:buNone/>
            </a:pPr>
            <a:r>
              <a:rPr lang="en-US" sz="2800"/>
              <a:t>The currents that underlie the action potentials vary in atrial and ventricular myocytes. </a:t>
            </a:r>
            <a:endParaRPr lang="en-US" sz="2800"/>
          </a:p>
          <a:p>
            <a:pPr marL="0" indent="0">
              <a:buNone/>
            </a:pPr>
            <a:endParaRPr lang="en-US"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21936</Words>
  <Application>WPS Presentation</Application>
  <PresentationFormat>On-screen Show (4:3)</PresentationFormat>
  <Paragraphs>394</Paragraphs>
  <Slides>83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83</vt:i4>
      </vt:variant>
    </vt:vector>
  </HeadingPairs>
  <TitlesOfParts>
    <vt:vector size="92" baseType="lpstr">
      <vt:lpstr>Arial</vt:lpstr>
      <vt:lpstr>SimSun</vt:lpstr>
      <vt:lpstr>Wingdings</vt:lpstr>
      <vt:lpstr>Calibri</vt:lpstr>
      <vt:lpstr>Microsoft YaHei</vt:lpstr>
      <vt:lpstr>Arial Unicode MS</vt:lpstr>
      <vt:lpstr>Symbol</vt:lpstr>
      <vt:lpstr>Wingdings</vt:lpstr>
      <vt:lpstr>Office Theme</vt:lpstr>
      <vt:lpstr>CARDIAC CONDUCTION SYSTEM: ANATOMY AND BASIC PHYSIOLOGY</vt:lpstr>
      <vt:lpstr>References</vt:lpstr>
      <vt:lpstr>Topics </vt:lpstr>
      <vt:lpstr>INTRODUCTION</vt:lpstr>
      <vt:lpstr>PowerPoint 演示文稿</vt:lpstr>
      <vt:lpstr>PowerPoint 演示文稿</vt:lpstr>
      <vt:lpstr>Characteristics of Cardiac Conduction Cells</vt:lpstr>
      <vt:lpstr>PowerPoint 演示文稿</vt:lpstr>
      <vt:lpstr>CARDIAC ACTION POTENTIAL</vt:lpstr>
      <vt:lpst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AUTONOMIC INNERVATION OF HEART</vt:lpstr>
      <vt:lpstr>PowerPoint 演示文稿</vt:lpstr>
      <vt:lpstr>PowerPoint 演示文稿</vt:lpstr>
      <vt:lpstr>FACTORS AFFECTING PACEMAKER POTENTIAL</vt:lpstr>
      <vt:lpstr>PowerPoint 演示文稿</vt:lpstr>
      <vt:lpstr>PowerPoint 演示文稿</vt:lpstr>
      <vt:lpstr>PowerPoint 演示文稿</vt:lpstr>
      <vt:lpstr>PowerPoint 演示文稿</vt:lpstr>
      <vt:lpstr>CONDUCTION SYSTEM OF THE HEART</vt:lpstr>
      <vt:lpstr>CONDUCTION SYSTEM OF HEART</vt:lpstr>
      <vt:lpstr>PowerPoint 演示文稿</vt:lpstr>
      <vt:lpstr>SA Node</vt:lpstr>
      <vt:lpstr>PowerPoint 演示文稿</vt:lpstr>
      <vt:lpstr>PowerPoint 演示文稿</vt:lpstr>
      <vt:lpstr>Clinical Significance of SA Node</vt:lpstr>
      <vt:lpstr>PowerPoint 演示文稿</vt:lpstr>
      <vt:lpstr>PowerPoint 演示文稿</vt:lpstr>
      <vt:lpstr>PowerPoint 演示文稿</vt:lpstr>
      <vt:lpstr>PowerPoint 演示文稿</vt:lpstr>
      <vt:lpstr>Depolarization of SA Node</vt:lpstr>
      <vt:lpstr>Self-Excitation of Sinus Nodal Fibers</vt:lpstr>
      <vt:lpstr>PowerPoint 演示文稿</vt:lpstr>
      <vt:lpstr>INTERNODAL CONDUCTION PATHS</vt:lpstr>
      <vt:lpstr>ANTERIOR INTERNODAL TRACT</vt:lpstr>
      <vt:lpstr>MIDDLE INTERNODAL PATHWAY</vt:lpstr>
      <vt:lpstr>POSTERIOR INTERNODAL PATHWAY of Thorel </vt:lpstr>
      <vt:lpstr>PowerPoint 演示文稿</vt:lpstr>
      <vt:lpstr>AV Node</vt:lpstr>
      <vt:lpstr>PowerPoint 演示文稿</vt:lpstr>
      <vt:lpstr>PowerPoint 演示文稿</vt:lpstr>
      <vt:lpstr>Anatomical importance</vt:lpstr>
      <vt:lpstr>PowerPoint 演示文稿</vt:lpstr>
      <vt:lpstr>PowerPoint 演示文稿</vt:lpstr>
      <vt:lpstr>PowerPoint 演示文稿</vt:lpstr>
      <vt:lpstr> Cause of the Slow Conduction</vt:lpstr>
      <vt:lpstr>BUNDLE OF HIS</vt:lpstr>
      <vt:lpstr>PowerPoint 演示文稿</vt:lpstr>
      <vt:lpstr>Anatomical importance</vt:lpstr>
      <vt:lpstr>TYPES OF HIS BUNDLE</vt:lpstr>
      <vt:lpstr>PowerPoint 演示文稿</vt:lpstr>
      <vt:lpstr>PowerPoint 演示文稿</vt:lpstr>
      <vt:lpstr>PowerPoint 演示文稿</vt:lpstr>
      <vt:lpstr>PowerPoint 演示文稿</vt:lpstr>
      <vt:lpstr>Right Bundle Branch(RBB)</vt:lpstr>
      <vt:lpstr>PowerPoint 演示文稿</vt:lpstr>
      <vt:lpstr>PowerPoint 演示文稿</vt:lpstr>
      <vt:lpstr> Left Bundle Branch(LBB)</vt:lpstr>
      <vt:lpstr>PowerPoint 演示文稿</vt:lpstr>
      <vt:lpstr>PowerPoint 演示文稿</vt:lpstr>
      <vt:lpstr>Bundle branches Anatomical Imporance</vt:lpstr>
      <vt:lpstr>Rapid Transmission in the Ventricular Purkinje System</vt:lpstr>
      <vt:lpstr>PowerPoint 演示文稿</vt:lpstr>
      <vt:lpstr>PowerPoint 演示文稿</vt:lpstr>
      <vt:lpstr>PowerPoint 演示文稿</vt:lpstr>
      <vt:lpstr>PowerPoint 演示文稿</vt:lpstr>
      <vt:lpstr>PowerPoint 演示文稿</vt:lpstr>
      <vt:lpstr> Control of Excitation and Conduction in the Heart</vt:lpstr>
      <vt:lpstr>Why does the sinus node rather than the A-V node or the Purkinje fibers control the heart’s rhythmicity? </vt:lpstr>
      <vt:lpstr>Abnormal Pacemakers—“Ectopic” Pacemaker</vt:lpstr>
      <vt:lpstr>PowerPoint 演示文稿</vt:lpstr>
      <vt:lpstr>PowerPoint 演示文稿</vt:lpstr>
      <vt:lpstr>PowerPoint 演示文稿</vt:lpstr>
      <vt:lpstr>PowerPoint 演示文稿</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CONDUCTION SYSTEM</dc:title>
  <dc:creator>suren</dc:creator>
  <cp:lastModifiedBy>suren</cp:lastModifiedBy>
  <cp:revision>35</cp:revision>
  <dcterms:created xsi:type="dcterms:W3CDTF">2024-03-24T08:11:00Z</dcterms:created>
  <dcterms:modified xsi:type="dcterms:W3CDTF">2024-04-01T09:03:16Z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575D086720754C17B59B4FA50838C688_12</vt:lpwstr>
  </property>
  <property fmtid="{D5CDD505-2E9C-101B-9397-08002B2CF9AE}" pid="3" name="KSOProductBuildVer">
    <vt:lpwstr>1033-12.2.0.13489</vt:lpwstr>
  </property>
</Properties>
</file>